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58" r:id="rId2"/>
    <p:sldId id="291" r:id="rId3"/>
    <p:sldId id="261" r:id="rId4"/>
    <p:sldId id="287" r:id="rId5"/>
    <p:sldId id="289" r:id="rId6"/>
    <p:sldId id="288" r:id="rId7"/>
    <p:sldId id="290" r:id="rId8"/>
  </p:sldIdLst>
  <p:sldSz cx="6858000" cy="9144000" type="screen4x3"/>
  <p:notesSz cx="9931400" cy="6794500"/>
  <p:defaultTextStyle>
    <a:defPPr>
      <a:defRPr lang="en-US"/>
    </a:defPPr>
    <a:lvl1pPr marL="0" algn="l" defTabSz="855970" rtl="0" eaLnBrk="1" latinLnBrk="0" hangingPunct="1">
      <a:defRPr sz="1685" kern="1200">
        <a:solidFill>
          <a:schemeClr val="tx1"/>
        </a:solidFill>
        <a:latin typeface="+mn-lt"/>
        <a:ea typeface="+mn-ea"/>
        <a:cs typeface="+mn-cs"/>
      </a:defRPr>
    </a:lvl1pPr>
    <a:lvl2pPr marL="427985" algn="l" defTabSz="855970" rtl="0" eaLnBrk="1" latinLnBrk="0" hangingPunct="1">
      <a:defRPr sz="1685" kern="1200">
        <a:solidFill>
          <a:schemeClr val="tx1"/>
        </a:solidFill>
        <a:latin typeface="+mn-lt"/>
        <a:ea typeface="+mn-ea"/>
        <a:cs typeface="+mn-cs"/>
      </a:defRPr>
    </a:lvl2pPr>
    <a:lvl3pPr marL="855970" algn="l" defTabSz="855970" rtl="0" eaLnBrk="1" latinLnBrk="0" hangingPunct="1">
      <a:defRPr sz="1685" kern="1200">
        <a:solidFill>
          <a:schemeClr val="tx1"/>
        </a:solidFill>
        <a:latin typeface="+mn-lt"/>
        <a:ea typeface="+mn-ea"/>
        <a:cs typeface="+mn-cs"/>
      </a:defRPr>
    </a:lvl3pPr>
    <a:lvl4pPr marL="1283955" algn="l" defTabSz="855970" rtl="0" eaLnBrk="1" latinLnBrk="0" hangingPunct="1">
      <a:defRPr sz="1685" kern="1200">
        <a:solidFill>
          <a:schemeClr val="tx1"/>
        </a:solidFill>
        <a:latin typeface="+mn-lt"/>
        <a:ea typeface="+mn-ea"/>
        <a:cs typeface="+mn-cs"/>
      </a:defRPr>
    </a:lvl4pPr>
    <a:lvl5pPr marL="1711940" algn="l" defTabSz="855970" rtl="0" eaLnBrk="1" latinLnBrk="0" hangingPunct="1">
      <a:defRPr sz="1685" kern="1200">
        <a:solidFill>
          <a:schemeClr val="tx1"/>
        </a:solidFill>
        <a:latin typeface="+mn-lt"/>
        <a:ea typeface="+mn-ea"/>
        <a:cs typeface="+mn-cs"/>
      </a:defRPr>
    </a:lvl5pPr>
    <a:lvl6pPr marL="2139925" algn="l" defTabSz="855970" rtl="0" eaLnBrk="1" latinLnBrk="0" hangingPunct="1">
      <a:defRPr sz="1685" kern="1200">
        <a:solidFill>
          <a:schemeClr val="tx1"/>
        </a:solidFill>
        <a:latin typeface="+mn-lt"/>
        <a:ea typeface="+mn-ea"/>
        <a:cs typeface="+mn-cs"/>
      </a:defRPr>
    </a:lvl6pPr>
    <a:lvl7pPr marL="2567910" algn="l" defTabSz="855970" rtl="0" eaLnBrk="1" latinLnBrk="0" hangingPunct="1">
      <a:defRPr sz="1685" kern="1200">
        <a:solidFill>
          <a:schemeClr val="tx1"/>
        </a:solidFill>
        <a:latin typeface="+mn-lt"/>
        <a:ea typeface="+mn-ea"/>
        <a:cs typeface="+mn-cs"/>
      </a:defRPr>
    </a:lvl7pPr>
    <a:lvl8pPr marL="2995894" algn="l" defTabSz="855970" rtl="0" eaLnBrk="1" latinLnBrk="0" hangingPunct="1">
      <a:defRPr sz="1685" kern="1200">
        <a:solidFill>
          <a:schemeClr val="tx1"/>
        </a:solidFill>
        <a:latin typeface="+mn-lt"/>
        <a:ea typeface="+mn-ea"/>
        <a:cs typeface="+mn-cs"/>
      </a:defRPr>
    </a:lvl8pPr>
    <a:lvl9pPr marL="3423879" algn="l" defTabSz="855970" rtl="0" eaLnBrk="1" latinLnBrk="0" hangingPunct="1">
      <a:defRPr sz="1685" kern="1200">
        <a:solidFill>
          <a:schemeClr val="tx1"/>
        </a:solidFill>
        <a:latin typeface="+mn-lt"/>
        <a:ea typeface="+mn-ea"/>
        <a:cs typeface="+mn-cs"/>
      </a:defRPr>
    </a:lvl9pPr>
  </p:defaultTextStyle>
  <p:extLst>
    <p:ext uri="{EFAFB233-063F-42B5-8137-9DF3F51BA10A}">
      <p15:sldGuideLst xmlns:p15="http://schemas.microsoft.com/office/powerpoint/2012/main">
        <p15:guide id="4" orient="horz" userDrawn="1">
          <p15:clr>
            <a:srgbClr val="A4A3A4"/>
          </p15:clr>
        </p15:guide>
        <p15:guide id="10" pos="4248" userDrawn="1">
          <p15:clr>
            <a:srgbClr val="A4A3A4"/>
          </p15:clr>
        </p15:guide>
        <p15:guide id="14" orient="horz" pos="725" userDrawn="1">
          <p15:clr>
            <a:srgbClr val="A4A3A4"/>
          </p15:clr>
        </p15:guide>
        <p15:guide id="16" orient="horz" pos="5488" userDrawn="1">
          <p15:clr>
            <a:srgbClr val="A4A3A4"/>
          </p15:clr>
        </p15:guide>
        <p15:guide id="17" pos="96" userDrawn="1">
          <p15:clr>
            <a:srgbClr val="A4A3A4"/>
          </p15:clr>
        </p15:guide>
      </p15:sldGuideLst>
    </p:ext>
    <p:ext uri="{2D200454-40CA-4A62-9FC3-DE9A4176ACB9}">
      <p15:notesGuideLst xmlns:p15="http://schemas.microsoft.com/office/powerpoint/2012/main">
        <p15:guide id="1" orient="horz" pos="2182" userDrawn="1">
          <p15:clr>
            <a:srgbClr val="A4A3A4"/>
          </p15:clr>
        </p15:guide>
        <p15:guide id="2" pos="3127" userDrawn="1">
          <p15:clr>
            <a:srgbClr val="A4A3A4"/>
          </p15:clr>
        </p15:guide>
        <p15:guide id="3" orient="horz" pos="2181" userDrawn="1">
          <p15:clr>
            <a:srgbClr val="A4A3A4"/>
          </p15:clr>
        </p15:guide>
        <p15:guide id="4" pos="3129" userDrawn="1">
          <p15:clr>
            <a:srgbClr val="A4A3A4"/>
          </p15:clr>
        </p15:guide>
        <p15:guide id="5" orient="horz" pos="2183" userDrawn="1">
          <p15:clr>
            <a:srgbClr val="A4A3A4"/>
          </p15:clr>
        </p15:guide>
        <p15:guide id="6" pos="3126" userDrawn="1">
          <p15:clr>
            <a:srgbClr val="A4A3A4"/>
          </p15:clr>
        </p15:guide>
        <p15:guide id="7" orient="horz" pos="2141" userDrawn="1">
          <p15:clr>
            <a:srgbClr val="A4A3A4"/>
          </p15:clr>
        </p15:guide>
        <p15:guide id="8" orient="horz"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3634"/>
    <a:srgbClr val="922B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snapToGrid="0">
      <p:cViewPr>
        <p:scale>
          <a:sx n="110" d="100"/>
          <a:sy n="110" d="100"/>
        </p:scale>
        <p:origin x="1770" y="78"/>
      </p:cViewPr>
      <p:guideLst>
        <p:guide orient="horz"/>
        <p:guide pos="4248"/>
        <p:guide orient="horz" pos="725"/>
        <p:guide orient="horz" pos="5488"/>
        <p:guide pos="96"/>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20" d="100"/>
          <a:sy n="120" d="100"/>
        </p:scale>
        <p:origin x="1884" y="-48"/>
      </p:cViewPr>
      <p:guideLst>
        <p:guide orient="horz" pos="2182"/>
        <p:guide pos="3127"/>
        <p:guide orient="horz" pos="2181"/>
        <p:guide pos="3129"/>
        <p:guide orient="horz" pos="2183"/>
        <p:guide pos="3126"/>
        <p:guide orient="horz" pos="2141"/>
        <p:guide orient="horz" pos="214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1" y="9"/>
            <a:ext cx="4303607" cy="34090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625526" y="9"/>
            <a:ext cx="4303607" cy="340905"/>
          </a:xfrm>
          <a:prstGeom prst="rect">
            <a:avLst/>
          </a:prstGeom>
        </p:spPr>
        <p:txBody>
          <a:bodyPr vert="horz" lIns="91440" tIns="45720" rIns="91440" bIns="45720" rtlCol="0"/>
          <a:lstStyle>
            <a:lvl1pPr algn="r">
              <a:defRPr sz="1200"/>
            </a:lvl1pPr>
          </a:lstStyle>
          <a:p>
            <a:fld id="{06ECDDC0-EF27-4C47-B8F4-3086A1E580EC}" type="datetimeFigureOut">
              <a:rPr lang="en-US" smtClean="0"/>
              <a:t>12/17/2020</a:t>
            </a:fld>
            <a:endParaRPr lang="en-US" dirty="0"/>
          </a:p>
        </p:txBody>
      </p:sp>
      <p:sp>
        <p:nvSpPr>
          <p:cNvPr id="4" name="Slide Image Placeholder 3"/>
          <p:cNvSpPr>
            <a:spLocks noGrp="1" noRot="1" noChangeAspect="1"/>
          </p:cNvSpPr>
          <p:nvPr>
            <p:ph type="sldImg" idx="2"/>
          </p:nvPr>
        </p:nvSpPr>
        <p:spPr>
          <a:xfrm>
            <a:off x="4105275" y="849313"/>
            <a:ext cx="1720850" cy="22923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93140" y="3269894"/>
            <a:ext cx="7945120" cy="267533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31" y="6453638"/>
            <a:ext cx="4303607" cy="340904"/>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625526" y="6453638"/>
            <a:ext cx="4303607" cy="340904"/>
          </a:xfrm>
          <a:prstGeom prst="rect">
            <a:avLst/>
          </a:prstGeom>
        </p:spPr>
        <p:txBody>
          <a:bodyPr vert="horz" lIns="91440" tIns="45720" rIns="91440" bIns="45720" rtlCol="0" anchor="b"/>
          <a:lstStyle>
            <a:lvl1pPr algn="r">
              <a:defRPr sz="1200"/>
            </a:lvl1pPr>
          </a:lstStyle>
          <a:p>
            <a:fld id="{42EB6FE2-2CAF-4C7A-93FE-7D00B71F633C}" type="slidenum">
              <a:rPr lang="en-US" smtClean="0"/>
              <a:t>‹#›</a:t>
            </a:fld>
            <a:endParaRPr lang="en-US" dirty="0"/>
          </a:p>
        </p:txBody>
      </p:sp>
    </p:spTree>
    <p:extLst>
      <p:ext uri="{BB962C8B-B14F-4D97-AF65-F5344CB8AC3E}">
        <p14:creationId xmlns:p14="http://schemas.microsoft.com/office/powerpoint/2010/main" val="2491399222"/>
      </p:ext>
    </p:extLst>
  </p:cSld>
  <p:clrMap bg1="lt1" tx1="dk1" bg2="lt2" tx2="dk2" accent1="accent1" accent2="accent2" accent3="accent3" accent4="accent4" accent5="accent5" accent6="accent6" hlink="hlink" folHlink="folHlink"/>
  <p:notesStyle>
    <a:lvl1pPr marL="0" algn="l" defTabSz="855970" rtl="0" eaLnBrk="1" latinLnBrk="0" hangingPunct="1">
      <a:defRPr sz="1123" kern="1200">
        <a:solidFill>
          <a:schemeClr val="tx1"/>
        </a:solidFill>
        <a:latin typeface="+mn-lt"/>
        <a:ea typeface="+mn-ea"/>
        <a:cs typeface="+mn-cs"/>
      </a:defRPr>
    </a:lvl1pPr>
    <a:lvl2pPr marL="427985" algn="l" defTabSz="855970" rtl="0" eaLnBrk="1" latinLnBrk="0" hangingPunct="1">
      <a:defRPr sz="1123" kern="1200">
        <a:solidFill>
          <a:schemeClr val="tx1"/>
        </a:solidFill>
        <a:latin typeface="+mn-lt"/>
        <a:ea typeface="+mn-ea"/>
        <a:cs typeface="+mn-cs"/>
      </a:defRPr>
    </a:lvl2pPr>
    <a:lvl3pPr marL="855970" algn="l" defTabSz="855970" rtl="0" eaLnBrk="1" latinLnBrk="0" hangingPunct="1">
      <a:defRPr sz="1123" kern="1200">
        <a:solidFill>
          <a:schemeClr val="tx1"/>
        </a:solidFill>
        <a:latin typeface="+mn-lt"/>
        <a:ea typeface="+mn-ea"/>
        <a:cs typeface="+mn-cs"/>
      </a:defRPr>
    </a:lvl3pPr>
    <a:lvl4pPr marL="1283955" algn="l" defTabSz="855970" rtl="0" eaLnBrk="1" latinLnBrk="0" hangingPunct="1">
      <a:defRPr sz="1123" kern="1200">
        <a:solidFill>
          <a:schemeClr val="tx1"/>
        </a:solidFill>
        <a:latin typeface="+mn-lt"/>
        <a:ea typeface="+mn-ea"/>
        <a:cs typeface="+mn-cs"/>
      </a:defRPr>
    </a:lvl4pPr>
    <a:lvl5pPr marL="1711940" algn="l" defTabSz="855970" rtl="0" eaLnBrk="1" latinLnBrk="0" hangingPunct="1">
      <a:defRPr sz="1123" kern="1200">
        <a:solidFill>
          <a:schemeClr val="tx1"/>
        </a:solidFill>
        <a:latin typeface="+mn-lt"/>
        <a:ea typeface="+mn-ea"/>
        <a:cs typeface="+mn-cs"/>
      </a:defRPr>
    </a:lvl5pPr>
    <a:lvl6pPr marL="2139925" algn="l" defTabSz="855970" rtl="0" eaLnBrk="1" latinLnBrk="0" hangingPunct="1">
      <a:defRPr sz="1123" kern="1200">
        <a:solidFill>
          <a:schemeClr val="tx1"/>
        </a:solidFill>
        <a:latin typeface="+mn-lt"/>
        <a:ea typeface="+mn-ea"/>
        <a:cs typeface="+mn-cs"/>
      </a:defRPr>
    </a:lvl6pPr>
    <a:lvl7pPr marL="2567910" algn="l" defTabSz="855970" rtl="0" eaLnBrk="1" latinLnBrk="0" hangingPunct="1">
      <a:defRPr sz="1123" kern="1200">
        <a:solidFill>
          <a:schemeClr val="tx1"/>
        </a:solidFill>
        <a:latin typeface="+mn-lt"/>
        <a:ea typeface="+mn-ea"/>
        <a:cs typeface="+mn-cs"/>
      </a:defRPr>
    </a:lvl7pPr>
    <a:lvl8pPr marL="2995894" algn="l" defTabSz="855970" rtl="0" eaLnBrk="1" latinLnBrk="0" hangingPunct="1">
      <a:defRPr sz="1123" kern="1200">
        <a:solidFill>
          <a:schemeClr val="tx1"/>
        </a:solidFill>
        <a:latin typeface="+mn-lt"/>
        <a:ea typeface="+mn-ea"/>
        <a:cs typeface="+mn-cs"/>
      </a:defRPr>
    </a:lvl8pPr>
    <a:lvl9pPr marL="3423879" algn="l" defTabSz="855970" rtl="0" eaLnBrk="1" latinLnBrk="0" hangingPunct="1">
      <a:defRPr sz="112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1</a:t>
            </a:fld>
            <a:endParaRPr lang="en-US" dirty="0"/>
          </a:p>
        </p:txBody>
      </p:sp>
    </p:spTree>
    <p:extLst>
      <p:ext uri="{BB962C8B-B14F-4D97-AF65-F5344CB8AC3E}">
        <p14:creationId xmlns:p14="http://schemas.microsoft.com/office/powerpoint/2010/main" val="2555666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2</a:t>
            </a:fld>
            <a:endParaRPr lang="en-US" dirty="0"/>
          </a:p>
        </p:txBody>
      </p:sp>
    </p:spTree>
    <p:extLst>
      <p:ext uri="{BB962C8B-B14F-4D97-AF65-F5344CB8AC3E}">
        <p14:creationId xmlns:p14="http://schemas.microsoft.com/office/powerpoint/2010/main" val="822901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3</a:t>
            </a:fld>
            <a:endParaRPr lang="en-US" dirty="0"/>
          </a:p>
        </p:txBody>
      </p:sp>
    </p:spTree>
    <p:extLst>
      <p:ext uri="{BB962C8B-B14F-4D97-AF65-F5344CB8AC3E}">
        <p14:creationId xmlns:p14="http://schemas.microsoft.com/office/powerpoint/2010/main" val="32684828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4</a:t>
            </a:fld>
            <a:endParaRPr lang="en-US" dirty="0"/>
          </a:p>
        </p:txBody>
      </p:sp>
    </p:spTree>
    <p:extLst>
      <p:ext uri="{BB962C8B-B14F-4D97-AF65-F5344CB8AC3E}">
        <p14:creationId xmlns:p14="http://schemas.microsoft.com/office/powerpoint/2010/main" val="37085120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5</a:t>
            </a:fld>
            <a:endParaRPr lang="en-US" dirty="0"/>
          </a:p>
        </p:txBody>
      </p:sp>
    </p:spTree>
    <p:extLst>
      <p:ext uri="{BB962C8B-B14F-4D97-AF65-F5344CB8AC3E}">
        <p14:creationId xmlns:p14="http://schemas.microsoft.com/office/powerpoint/2010/main" val="35553655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6</a:t>
            </a:fld>
            <a:endParaRPr lang="en-US" dirty="0"/>
          </a:p>
        </p:txBody>
      </p:sp>
    </p:spTree>
    <p:extLst>
      <p:ext uri="{BB962C8B-B14F-4D97-AF65-F5344CB8AC3E}">
        <p14:creationId xmlns:p14="http://schemas.microsoft.com/office/powerpoint/2010/main" val="2985858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4802718"/>
            <a:ext cx="5143500" cy="2207683"/>
          </a:xfrm>
        </p:spPr>
        <p:txBody>
          <a:bodyPr/>
          <a:lstStyle>
            <a:lvl1pPr marL="0" indent="0" algn="ctr">
              <a:buNone/>
              <a:defRPr sz="1800"/>
            </a:lvl1pPr>
            <a:lvl2pPr marL="342929" indent="0" algn="ctr">
              <a:buNone/>
              <a:defRPr sz="1500"/>
            </a:lvl2pPr>
            <a:lvl3pPr marL="685857" indent="0" algn="ctr">
              <a:buNone/>
              <a:defRPr sz="1350"/>
            </a:lvl3pPr>
            <a:lvl4pPr marL="1028787" indent="0" algn="ctr">
              <a:buNone/>
              <a:defRPr sz="1200"/>
            </a:lvl4pPr>
            <a:lvl5pPr marL="1371716" indent="0" algn="ctr">
              <a:buNone/>
              <a:defRPr sz="1200"/>
            </a:lvl5pPr>
            <a:lvl6pPr marL="1714645" indent="0" algn="ctr">
              <a:buNone/>
              <a:defRPr sz="1200"/>
            </a:lvl6pPr>
            <a:lvl7pPr marL="2057574" indent="0" algn="ctr">
              <a:buNone/>
              <a:defRPr sz="1200"/>
            </a:lvl7pPr>
            <a:lvl8pPr marL="2400502" indent="0" algn="ctr">
              <a:buNone/>
              <a:defRPr sz="1200"/>
            </a:lvl8pPr>
            <a:lvl9pPr marL="2743431"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3DE395-523D-450A-B34B-7E9EE27CFA09}" type="datetime1">
              <a:rPr lang="en-US" smtClean="0"/>
              <a:t>12/17/2020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spTree>
    <p:extLst>
      <p:ext uri="{BB962C8B-B14F-4D97-AF65-F5344CB8AC3E}">
        <p14:creationId xmlns:p14="http://schemas.microsoft.com/office/powerpoint/2010/main" val="20395174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2A75BA-3733-4888-8040-E28D95BE0908}" type="datetime1">
              <a:rPr lang="en-US" smtClean="0"/>
              <a:t>12/17/2020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1043979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8"/>
            <a:ext cx="1478756" cy="774911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486838"/>
            <a:ext cx="4350544" cy="77491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C1966BE-DD80-4548-A4DC-54A9DA2063BD}" type="datetime1">
              <a:rPr lang="en-US" smtClean="0"/>
              <a:t>12/17/2020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17470532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Disclaimer">
    <p:spTree>
      <p:nvGrpSpPr>
        <p:cNvPr id="1" name=""/>
        <p:cNvGrpSpPr/>
        <p:nvPr/>
      </p:nvGrpSpPr>
      <p:grpSpPr>
        <a:xfrm>
          <a:off x="0" y="0"/>
          <a:ext cx="0" cy="0"/>
          <a:chOff x="0" y="0"/>
          <a:chExt cx="0" cy="0"/>
        </a:xfrm>
      </p:grpSpPr>
      <p:sp>
        <p:nvSpPr>
          <p:cNvPr id="2" name="Freeform 7"/>
          <p:cNvSpPr>
            <a:spLocks noChangeAspect="1"/>
          </p:cNvSpPr>
          <p:nvPr userDrawn="1"/>
        </p:nvSpPr>
        <p:spPr bwMode="gray">
          <a:xfrm rot="10800000">
            <a:off x="2312264" y="3707904"/>
            <a:ext cx="4545736" cy="5436096"/>
          </a:xfrm>
          <a:custGeom>
            <a:avLst/>
            <a:gdLst/>
            <a:ahLst/>
            <a:cxnLst>
              <a:cxn ang="0">
                <a:pos x="0" y="0"/>
              </a:cxn>
              <a:cxn ang="0">
                <a:pos x="0" y="12405"/>
              </a:cxn>
              <a:cxn ang="0">
                <a:pos x="16308" y="12405"/>
              </a:cxn>
              <a:cxn ang="0">
                <a:pos x="19984" y="0"/>
              </a:cxn>
              <a:cxn ang="0">
                <a:pos x="0" y="0"/>
              </a:cxn>
            </a:cxnLst>
            <a:rect l="0" t="0" r="r" b="b"/>
            <a:pathLst>
              <a:path w="19984" h="12405">
                <a:moveTo>
                  <a:pt x="0" y="0"/>
                </a:moveTo>
                <a:lnTo>
                  <a:pt x="0" y="12405"/>
                </a:lnTo>
                <a:lnTo>
                  <a:pt x="16308" y="12405"/>
                </a:lnTo>
                <a:lnTo>
                  <a:pt x="19984" y="0"/>
                </a:lnTo>
                <a:lnTo>
                  <a:pt x="0" y="0"/>
                </a:lnTo>
                <a:close/>
              </a:path>
            </a:pathLst>
          </a:custGeom>
          <a:solidFill>
            <a:srgbClr val="963634"/>
          </a:solidFill>
          <a:ln w="9525" cap="flat" cmpd="sng">
            <a:noFill/>
            <a:prstDash val="solid"/>
            <a:round/>
            <a:headEnd type="none" w="med" len="med"/>
            <a:tailEnd type="none" w="med" len="med"/>
          </a:ln>
          <a:effectLst/>
        </p:spPr>
        <p:txBody>
          <a:bodyPr/>
          <a:lstStyle/>
          <a:p>
            <a:pPr marL="0" algn="l" defTabSz="844083" rtl="0" eaLnBrk="1" latinLnBrk="0" hangingPunct="1">
              <a:spcBef>
                <a:spcPct val="50000"/>
              </a:spcBef>
              <a:defRPr/>
            </a:pPr>
            <a:endParaRPr lang="en-GB" sz="1662" kern="1200" dirty="0">
              <a:solidFill>
                <a:schemeClr val="tx1"/>
              </a:solidFill>
              <a:latin typeface="+mn-lt"/>
              <a:ea typeface="+mn-ea"/>
              <a:cs typeface="+mn-cs"/>
            </a:endParaRPr>
          </a:p>
        </p:txBody>
      </p:sp>
      <p:sp>
        <p:nvSpPr>
          <p:cNvPr id="4" name="Text Placeholder 4"/>
          <p:cNvSpPr>
            <a:spLocks noGrp="1"/>
          </p:cNvSpPr>
          <p:nvPr>
            <p:ph type="body" sz="quarter" idx="10"/>
          </p:nvPr>
        </p:nvSpPr>
        <p:spPr bwMode="gray">
          <a:xfrm>
            <a:off x="189036" y="5721600"/>
            <a:ext cx="2778473" cy="2499534"/>
          </a:xfrm>
          <a:prstGeom prst="rect">
            <a:avLst/>
          </a:prstGeom>
          <a:noFill/>
          <a:ln w="9525">
            <a:noFill/>
            <a:miter lim="800000"/>
            <a:headEnd/>
            <a:tailEnd/>
          </a:ln>
        </p:spPr>
        <p:txBody>
          <a:bodyPr anchor="b">
            <a:normAutofit/>
          </a:bodyPr>
          <a:lstStyle>
            <a:lvl1pPr>
              <a:defRPr lang="en-US" sz="923" b="0" dirty="0" smtClean="0">
                <a:solidFill>
                  <a:schemeClr val="tx1"/>
                </a:solidFill>
                <a:latin typeface="+mn-lt"/>
                <a:ea typeface="+mn-ea"/>
                <a:cs typeface="+mn-cs"/>
              </a:defRPr>
            </a:lvl1pPr>
          </a:lstStyle>
          <a:p>
            <a:pPr lvl="0"/>
            <a:r>
              <a:rPr lang="en-US" dirty="0" smtClean="0"/>
              <a:t>Click to edit Master text styles</a:t>
            </a:r>
          </a:p>
        </p:txBody>
      </p:sp>
      <p:pic>
        <p:nvPicPr>
          <p:cNvPr id="5" name="Picture 4" descr="NIC-Logo"/>
          <p:cNvPicPr>
            <a:picLocks noChangeArrowheads="1"/>
          </p:cNvPicPr>
          <p:nvPr userDrawn="1"/>
        </p:nvPicPr>
        <p:blipFill>
          <a:blip r:embed="rId2" cstate="print"/>
          <a:srcRect/>
          <a:stretch>
            <a:fillRect/>
          </a:stretch>
        </p:blipFill>
        <p:spPr bwMode="auto">
          <a:xfrm>
            <a:off x="7640" y="12854"/>
            <a:ext cx="1981200" cy="718038"/>
          </a:xfrm>
          <a:prstGeom prst="rect">
            <a:avLst/>
          </a:prstGeom>
          <a:noFill/>
          <a:ln w="9525">
            <a:noFill/>
            <a:miter lim="800000"/>
            <a:headEnd/>
            <a:tailEnd/>
          </a:ln>
        </p:spPr>
      </p:pic>
    </p:spTree>
    <p:extLst>
      <p:ext uri="{BB962C8B-B14F-4D97-AF65-F5344CB8AC3E}">
        <p14:creationId xmlns:p14="http://schemas.microsoft.com/office/powerpoint/2010/main" val="74863827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0DF7A3-8978-49C9-B87C-E831D07A6CF2}" type="datetime1">
              <a:rPr lang="en-US" smtClean="0"/>
              <a:t>12/17/2020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698405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7" y="2279657"/>
            <a:ext cx="5915025" cy="3803649"/>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7" y="6119290"/>
            <a:ext cx="5915025" cy="2000249"/>
          </a:xfrm>
        </p:spPr>
        <p:txBody>
          <a:bodyPr/>
          <a:lstStyle>
            <a:lvl1pPr marL="0" indent="0">
              <a:buNone/>
              <a:defRPr sz="1800">
                <a:solidFill>
                  <a:schemeClr val="tx1"/>
                </a:solidFill>
              </a:defRPr>
            </a:lvl1pPr>
            <a:lvl2pPr marL="342929" indent="0">
              <a:buNone/>
              <a:defRPr sz="1500">
                <a:solidFill>
                  <a:schemeClr val="tx1">
                    <a:tint val="75000"/>
                  </a:schemeClr>
                </a:solidFill>
              </a:defRPr>
            </a:lvl2pPr>
            <a:lvl3pPr marL="685857" indent="0">
              <a:buNone/>
              <a:defRPr sz="1350">
                <a:solidFill>
                  <a:schemeClr val="tx1">
                    <a:tint val="75000"/>
                  </a:schemeClr>
                </a:solidFill>
              </a:defRPr>
            </a:lvl3pPr>
            <a:lvl4pPr marL="1028787" indent="0">
              <a:buNone/>
              <a:defRPr sz="1200">
                <a:solidFill>
                  <a:schemeClr val="tx1">
                    <a:tint val="75000"/>
                  </a:schemeClr>
                </a:solidFill>
              </a:defRPr>
            </a:lvl4pPr>
            <a:lvl5pPr marL="1371716" indent="0">
              <a:buNone/>
              <a:defRPr sz="1200">
                <a:solidFill>
                  <a:schemeClr val="tx1">
                    <a:tint val="75000"/>
                  </a:schemeClr>
                </a:solidFill>
              </a:defRPr>
            </a:lvl5pPr>
            <a:lvl6pPr marL="1714645" indent="0">
              <a:buNone/>
              <a:defRPr sz="1200">
                <a:solidFill>
                  <a:schemeClr val="tx1">
                    <a:tint val="75000"/>
                  </a:schemeClr>
                </a:solidFill>
              </a:defRPr>
            </a:lvl6pPr>
            <a:lvl7pPr marL="2057574" indent="0">
              <a:buNone/>
              <a:defRPr sz="1200">
                <a:solidFill>
                  <a:schemeClr val="tx1">
                    <a:tint val="75000"/>
                  </a:schemeClr>
                </a:solidFill>
              </a:defRPr>
            </a:lvl7pPr>
            <a:lvl8pPr marL="2400502" indent="0">
              <a:buNone/>
              <a:defRPr sz="1200">
                <a:solidFill>
                  <a:schemeClr val="tx1">
                    <a:tint val="75000"/>
                  </a:schemeClr>
                </a:solidFill>
              </a:defRPr>
            </a:lvl8pPr>
            <a:lvl9pPr marL="2743431"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6CE073-811D-4D11-ADA6-72ABF44B0B86}" type="datetime1">
              <a:rPr lang="en-US" smtClean="0"/>
              <a:t>12/17/2020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20558162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03DC1EC-0D1F-4D2D-876A-1FD6E544116C}" type="datetime1">
              <a:rPr lang="en-US" smtClean="0"/>
              <a:t>12/17/2020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8512449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40"/>
            <a:ext cx="5915025" cy="17674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3" y="2241555"/>
            <a:ext cx="2901255" cy="1098549"/>
          </a:xfrm>
        </p:spPr>
        <p:txBody>
          <a:bodyPr anchor="b"/>
          <a:lstStyle>
            <a:lvl1pPr marL="0" indent="0">
              <a:buNone/>
              <a:defRPr sz="1800" b="1"/>
            </a:lvl1pPr>
            <a:lvl2pPr marL="342929" indent="0">
              <a:buNone/>
              <a:defRPr sz="1500" b="1"/>
            </a:lvl2pPr>
            <a:lvl3pPr marL="685857" indent="0">
              <a:buNone/>
              <a:defRPr sz="1350" b="1"/>
            </a:lvl3pPr>
            <a:lvl4pPr marL="1028787" indent="0">
              <a:buNone/>
              <a:defRPr sz="1200" b="1"/>
            </a:lvl4pPr>
            <a:lvl5pPr marL="1371716" indent="0">
              <a:buNone/>
              <a:defRPr sz="1200" b="1"/>
            </a:lvl5pPr>
            <a:lvl6pPr marL="1714645" indent="0">
              <a:buNone/>
              <a:defRPr sz="1200" b="1"/>
            </a:lvl6pPr>
            <a:lvl7pPr marL="2057574" indent="0">
              <a:buNone/>
              <a:defRPr sz="1200" b="1"/>
            </a:lvl7pPr>
            <a:lvl8pPr marL="2400502" indent="0">
              <a:buNone/>
              <a:defRPr sz="1200" b="1"/>
            </a:lvl8pPr>
            <a:lvl9pPr marL="2743431"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72383" y="3340100"/>
            <a:ext cx="2901255"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4" y="2241555"/>
            <a:ext cx="2915543" cy="1098549"/>
          </a:xfrm>
        </p:spPr>
        <p:txBody>
          <a:bodyPr anchor="b"/>
          <a:lstStyle>
            <a:lvl1pPr marL="0" indent="0">
              <a:buNone/>
              <a:defRPr sz="1800" b="1"/>
            </a:lvl1pPr>
            <a:lvl2pPr marL="342929" indent="0">
              <a:buNone/>
              <a:defRPr sz="1500" b="1"/>
            </a:lvl2pPr>
            <a:lvl3pPr marL="685857" indent="0">
              <a:buNone/>
              <a:defRPr sz="1350" b="1"/>
            </a:lvl3pPr>
            <a:lvl4pPr marL="1028787" indent="0">
              <a:buNone/>
              <a:defRPr sz="1200" b="1"/>
            </a:lvl4pPr>
            <a:lvl5pPr marL="1371716" indent="0">
              <a:buNone/>
              <a:defRPr sz="1200" b="1"/>
            </a:lvl5pPr>
            <a:lvl6pPr marL="1714645" indent="0">
              <a:buNone/>
              <a:defRPr sz="1200" b="1"/>
            </a:lvl6pPr>
            <a:lvl7pPr marL="2057574" indent="0">
              <a:buNone/>
              <a:defRPr sz="1200" b="1"/>
            </a:lvl7pPr>
            <a:lvl8pPr marL="2400502" indent="0">
              <a:buNone/>
              <a:defRPr sz="1200" b="1"/>
            </a:lvl8pPr>
            <a:lvl9pPr marL="2743431"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471864" y="3340100"/>
            <a:ext cx="2915543"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0093692-2CD7-4DC1-9A2A-62781A4F267D}" type="datetime1">
              <a:rPr lang="en-US" smtClean="0"/>
              <a:t>12/17/2020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7137B89-8CE1-40D6-81D6-7E13319A8EB3}" type="slidenum">
              <a:rPr lang="en-US" smtClean="0"/>
              <a:t>‹#›</a:t>
            </a:fld>
            <a:endParaRPr lang="en-US" dirty="0"/>
          </a:p>
        </p:txBody>
      </p:sp>
      <p:cxnSp>
        <p:nvCxnSpPr>
          <p:cNvPr id="10" name="Straight Connector 9"/>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1918054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A596A41-191C-4841-ACF7-72FDDFA21E2B}" type="datetime1">
              <a:rPr lang="en-US" smtClean="0"/>
              <a:t>12/17/2020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7137B89-8CE1-40D6-81D6-7E13319A8EB3}" type="slidenum">
              <a:rPr lang="en-US" smtClean="0"/>
              <a:t>‹#›</a:t>
            </a:fld>
            <a:endParaRPr lang="en-US" dirty="0"/>
          </a:p>
        </p:txBody>
      </p:sp>
      <p:cxnSp>
        <p:nvCxnSpPr>
          <p:cNvPr id="6" name="Straight Connector 5"/>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20597733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2A6167-F087-439E-AE9B-3FCAB06E9789}" type="datetime1">
              <a:rPr lang="en-US" smtClean="0"/>
              <a:t>12/17/2020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7137B89-8CE1-40D6-81D6-7E13319A8EB3}" type="slidenum">
              <a:rPr lang="en-US" smtClean="0"/>
              <a:t>‹#›</a:t>
            </a:fld>
            <a:endParaRPr lang="en-US" dirty="0"/>
          </a:p>
        </p:txBody>
      </p:sp>
      <p:cxnSp>
        <p:nvCxnSpPr>
          <p:cNvPr id="5" name="Straight Connector 4"/>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8888270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5" y="1316573"/>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743204"/>
            <a:ext cx="2211884" cy="5082117"/>
          </a:xfrm>
        </p:spPr>
        <p:txBody>
          <a:bodyPr/>
          <a:lstStyle>
            <a:lvl1pPr marL="0" indent="0">
              <a:buNone/>
              <a:defRPr sz="1200"/>
            </a:lvl1pPr>
            <a:lvl2pPr marL="342929" indent="0">
              <a:buNone/>
              <a:defRPr sz="1050"/>
            </a:lvl2pPr>
            <a:lvl3pPr marL="685857" indent="0">
              <a:buNone/>
              <a:defRPr sz="900"/>
            </a:lvl3pPr>
            <a:lvl4pPr marL="1028787" indent="0">
              <a:buNone/>
              <a:defRPr sz="750"/>
            </a:lvl4pPr>
            <a:lvl5pPr marL="1371716" indent="0">
              <a:buNone/>
              <a:defRPr sz="750"/>
            </a:lvl5pPr>
            <a:lvl6pPr marL="1714645" indent="0">
              <a:buNone/>
              <a:defRPr sz="750"/>
            </a:lvl6pPr>
            <a:lvl7pPr marL="2057574" indent="0">
              <a:buNone/>
              <a:defRPr sz="750"/>
            </a:lvl7pPr>
            <a:lvl8pPr marL="2400502" indent="0">
              <a:buNone/>
              <a:defRPr sz="750"/>
            </a:lvl8pPr>
            <a:lvl9pPr marL="2743431"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F1CD83-CB43-4049-820E-5D1BD42483E3}" type="datetime1">
              <a:rPr lang="en-US" smtClean="0"/>
              <a:t>12/17/2020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0986741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5" y="1316573"/>
            <a:ext cx="3471863" cy="6498167"/>
          </a:xfrm>
        </p:spPr>
        <p:txBody>
          <a:bodyPr anchor="t"/>
          <a:lstStyle>
            <a:lvl1pPr marL="0" indent="0">
              <a:buNone/>
              <a:defRPr sz="2400"/>
            </a:lvl1pPr>
            <a:lvl2pPr marL="342929" indent="0">
              <a:buNone/>
              <a:defRPr sz="2100"/>
            </a:lvl2pPr>
            <a:lvl3pPr marL="685857" indent="0">
              <a:buNone/>
              <a:defRPr sz="1800"/>
            </a:lvl3pPr>
            <a:lvl4pPr marL="1028787" indent="0">
              <a:buNone/>
              <a:defRPr sz="1500"/>
            </a:lvl4pPr>
            <a:lvl5pPr marL="1371716" indent="0">
              <a:buNone/>
              <a:defRPr sz="1500"/>
            </a:lvl5pPr>
            <a:lvl6pPr marL="1714645" indent="0">
              <a:buNone/>
              <a:defRPr sz="1500"/>
            </a:lvl6pPr>
            <a:lvl7pPr marL="2057574" indent="0">
              <a:buNone/>
              <a:defRPr sz="1500"/>
            </a:lvl7pPr>
            <a:lvl8pPr marL="2400502" indent="0">
              <a:buNone/>
              <a:defRPr sz="1500"/>
            </a:lvl8pPr>
            <a:lvl9pPr marL="2743431" indent="0">
              <a:buNone/>
              <a:defRPr sz="15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2381" y="2743204"/>
            <a:ext cx="2211884" cy="5082117"/>
          </a:xfrm>
        </p:spPr>
        <p:txBody>
          <a:bodyPr/>
          <a:lstStyle>
            <a:lvl1pPr marL="0" indent="0">
              <a:buNone/>
              <a:defRPr sz="1200"/>
            </a:lvl1pPr>
            <a:lvl2pPr marL="342929" indent="0">
              <a:buNone/>
              <a:defRPr sz="1050"/>
            </a:lvl2pPr>
            <a:lvl3pPr marL="685857" indent="0">
              <a:buNone/>
              <a:defRPr sz="900"/>
            </a:lvl3pPr>
            <a:lvl4pPr marL="1028787" indent="0">
              <a:buNone/>
              <a:defRPr sz="750"/>
            </a:lvl4pPr>
            <a:lvl5pPr marL="1371716" indent="0">
              <a:buNone/>
              <a:defRPr sz="750"/>
            </a:lvl5pPr>
            <a:lvl6pPr marL="1714645" indent="0">
              <a:buNone/>
              <a:defRPr sz="750"/>
            </a:lvl6pPr>
            <a:lvl7pPr marL="2057574" indent="0">
              <a:buNone/>
              <a:defRPr sz="750"/>
            </a:lvl7pPr>
            <a:lvl8pPr marL="2400502" indent="0">
              <a:buNone/>
              <a:defRPr sz="750"/>
            </a:lvl8pPr>
            <a:lvl9pPr marL="2743431"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0AF9F1-69D2-4F12-A029-122517D41A97}" type="datetime1">
              <a:rPr lang="en-US" smtClean="0"/>
              <a:t>12/17/2020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1845592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9" y="486840"/>
            <a:ext cx="5915025" cy="176741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9" y="2434167"/>
            <a:ext cx="5915025" cy="580178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8475140"/>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71C2E88-5EFA-483D-896E-A4969E82A51E}" type="datetime1">
              <a:rPr lang="en-US" smtClean="0"/>
              <a:t>12/17/2020</a:t>
            </a:fld>
            <a:endParaRPr lang="en-US" dirty="0"/>
          </a:p>
        </p:txBody>
      </p:sp>
      <p:sp>
        <p:nvSpPr>
          <p:cNvPr id="5" name="Footer Placeholder 4"/>
          <p:cNvSpPr>
            <a:spLocks noGrp="1"/>
          </p:cNvSpPr>
          <p:nvPr>
            <p:ph type="ftr" sz="quarter" idx="3"/>
          </p:nvPr>
        </p:nvSpPr>
        <p:spPr>
          <a:xfrm>
            <a:off x="2271714" y="8475140"/>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40"/>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87137B89-8CE1-40D6-81D6-7E13319A8EB3}" type="slidenum">
              <a:rPr lang="en-US" smtClean="0"/>
              <a:t>‹#›</a:t>
            </a:fld>
            <a:endParaRPr lang="en-US" dirty="0"/>
          </a:p>
        </p:txBody>
      </p:sp>
    </p:spTree>
    <p:extLst>
      <p:ext uri="{BB962C8B-B14F-4D97-AF65-F5344CB8AC3E}">
        <p14:creationId xmlns:p14="http://schemas.microsoft.com/office/powerpoint/2010/main" val="8393825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hf hdr="0" ftr="0" dt="0"/>
  <p:txStyles>
    <p:titleStyle>
      <a:lvl1pPr algn="l" defTabSz="685857"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64" indent="-171464" algn="l" defTabSz="685857"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93" indent="-171464" algn="l" defTabSz="685857"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21" indent="-171464" algn="l" defTabSz="685857"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251"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181"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109"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038"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966"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895"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57" rtl="0" eaLnBrk="1" latinLnBrk="0" hangingPunct="1">
        <a:defRPr sz="1350" kern="1200">
          <a:solidFill>
            <a:schemeClr val="tx1"/>
          </a:solidFill>
          <a:latin typeface="+mn-lt"/>
          <a:ea typeface="+mn-ea"/>
          <a:cs typeface="+mn-cs"/>
        </a:defRPr>
      </a:lvl1pPr>
      <a:lvl2pPr marL="342929" algn="l" defTabSz="685857" rtl="0" eaLnBrk="1" latinLnBrk="0" hangingPunct="1">
        <a:defRPr sz="1350" kern="1200">
          <a:solidFill>
            <a:schemeClr val="tx1"/>
          </a:solidFill>
          <a:latin typeface="+mn-lt"/>
          <a:ea typeface="+mn-ea"/>
          <a:cs typeface="+mn-cs"/>
        </a:defRPr>
      </a:lvl2pPr>
      <a:lvl3pPr marL="685857" algn="l" defTabSz="685857" rtl="0" eaLnBrk="1" latinLnBrk="0" hangingPunct="1">
        <a:defRPr sz="1350" kern="1200">
          <a:solidFill>
            <a:schemeClr val="tx1"/>
          </a:solidFill>
          <a:latin typeface="+mn-lt"/>
          <a:ea typeface="+mn-ea"/>
          <a:cs typeface="+mn-cs"/>
        </a:defRPr>
      </a:lvl3pPr>
      <a:lvl4pPr marL="1028787" algn="l" defTabSz="685857" rtl="0" eaLnBrk="1" latinLnBrk="0" hangingPunct="1">
        <a:defRPr sz="1350" kern="1200">
          <a:solidFill>
            <a:schemeClr val="tx1"/>
          </a:solidFill>
          <a:latin typeface="+mn-lt"/>
          <a:ea typeface="+mn-ea"/>
          <a:cs typeface="+mn-cs"/>
        </a:defRPr>
      </a:lvl4pPr>
      <a:lvl5pPr marL="1371716" algn="l" defTabSz="685857" rtl="0" eaLnBrk="1" latinLnBrk="0" hangingPunct="1">
        <a:defRPr sz="1350" kern="1200">
          <a:solidFill>
            <a:schemeClr val="tx1"/>
          </a:solidFill>
          <a:latin typeface="+mn-lt"/>
          <a:ea typeface="+mn-ea"/>
          <a:cs typeface="+mn-cs"/>
        </a:defRPr>
      </a:lvl5pPr>
      <a:lvl6pPr marL="1714645" algn="l" defTabSz="685857" rtl="0" eaLnBrk="1" latinLnBrk="0" hangingPunct="1">
        <a:defRPr sz="1350" kern="1200">
          <a:solidFill>
            <a:schemeClr val="tx1"/>
          </a:solidFill>
          <a:latin typeface="+mn-lt"/>
          <a:ea typeface="+mn-ea"/>
          <a:cs typeface="+mn-cs"/>
        </a:defRPr>
      </a:lvl6pPr>
      <a:lvl7pPr marL="2057574" algn="l" defTabSz="685857" rtl="0" eaLnBrk="1" latinLnBrk="0" hangingPunct="1">
        <a:defRPr sz="1350" kern="1200">
          <a:solidFill>
            <a:schemeClr val="tx1"/>
          </a:solidFill>
          <a:latin typeface="+mn-lt"/>
          <a:ea typeface="+mn-ea"/>
          <a:cs typeface="+mn-cs"/>
        </a:defRPr>
      </a:lvl7pPr>
      <a:lvl8pPr marL="2400502" algn="l" defTabSz="685857" rtl="0" eaLnBrk="1" latinLnBrk="0" hangingPunct="1">
        <a:defRPr sz="1350" kern="1200">
          <a:solidFill>
            <a:schemeClr val="tx1"/>
          </a:solidFill>
          <a:latin typeface="+mn-lt"/>
          <a:ea typeface="+mn-ea"/>
          <a:cs typeface="+mn-cs"/>
        </a:defRPr>
      </a:lvl8pPr>
      <a:lvl9pPr marL="2743431" algn="l" defTabSz="685857"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file:///\\nicfps\laid$\Researches%20&amp;%20Studies\Work%20Files\Periodic%20Reports\Boursa%20Kuwait\Weekly\2020\Master%20Model%20for%20weekly%20(wealth%20management)v.1%20-%20Copy.xlsx!Indcies%20!R2C2:R7C9"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notesSlide" Target="../notesSlides/notesSlide3.xml"/><Relationship Id="rId7" Type="http://schemas.openxmlformats.org/officeDocument/2006/relationships/oleObject" Target="file:///\\nicfps\laid$\Researches%20&amp;%20Studies\Work%20Files\Periodic%20Reports\Boursa%20Kuwait\Weekly\2020\Master%20Model%20for%20weekly%20(wealth%20management)v.1%20-%20Copy.xlsx!sector%20indices%20%20!%5bMaster%20Model%20for%20weekly%20(wealth%20management)v.1%20-%20Copy.xlsx%5dsector%20indices%20%20%20Chart%202" TargetMode="External"/><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oleObject" Target="file:///\\nicfps\laid$\Researches%20&amp;%20Studies\Work%20Files\Periodic%20Reports\Boursa%20Kuwait\Weekly\2020\Master%20Model%20for%20weekly%20(wealth%20management)v.1%20-%20Copy.xlsx!sector%20indices%20%20!%5bMaster%20Model%20for%20weekly%20(wealth%20management)v.1%20-%20Copy.xlsx%5dsector%20indices%20%20%20Chart%201" TargetMode="External"/><Relationship Id="rId10" Type="http://schemas.openxmlformats.org/officeDocument/2006/relationships/image" Target="../media/image6.emf"/><Relationship Id="rId4" Type="http://schemas.openxmlformats.org/officeDocument/2006/relationships/image" Target="../media/image3.png"/><Relationship Id="rId9" Type="http://schemas.openxmlformats.org/officeDocument/2006/relationships/oleObject" Target="file:///\\nicfps\laid$\Researches%20&amp;%20Studies\Work%20Files\Periodic%20Reports\Boursa%20Kuwait\Weekly\2020\Master%20Model%20for%20weekly%20(wealth%20management)v.1%20-%20Copy.xlsx!sector%20indices%20%20!R2C24:R17C28"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notesSlide" Target="../notesSlides/notesSlide4.xml"/><Relationship Id="rId7" Type="http://schemas.openxmlformats.org/officeDocument/2006/relationships/oleObject" Target="file:///\\nicfps\laid$\Researches%20&amp;%20Studies\Work%20Files\Periodic%20Reports\Boursa%20Kuwait\Weekly\2020\Master%20Model%20for%20weekly%20(wealth%20management)v.1%20-%20Copy.xlsx!(P%20Market)%20chart!%5bMaster%20Model%20for%20weekly%20(wealth%20management)v.1%20-%20Copy.xlsx%5d(P%20Market)%20chart%20Chart%202" TargetMode="External"/><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7.emf"/><Relationship Id="rId5" Type="http://schemas.openxmlformats.org/officeDocument/2006/relationships/oleObject" Target="file:///\\nicfps\laid$\Researches%20&amp;%20Studies\Work%20Files\Periodic%20Reports\Boursa%20Kuwait\Weekly\2020\Master%20Model%20for%20weekly%20(wealth%20management)v.1%20-%20Copy.xlsx!Companies%20(P%20Market)!R3C2:R25C9" TargetMode="Externa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notesSlide" Target="../notesSlides/notesSlide5.xml"/><Relationship Id="rId7" Type="http://schemas.openxmlformats.org/officeDocument/2006/relationships/oleObject" Target="file:///\\nicfps\laid$\Researches%20&amp;%20Studies\Work%20Files\Periodic%20Reports\Boursa%20Kuwait\Weekly\2020\Master%20Model%20for%20weekly%20(wealth%20management)v.1%20-%20Copy.xlsx!companies%20(Main%20Market&amp;%20chart)!%5bMaster%20Model%20for%20weekly%20(wealth%20management)v.1%20-%20Copy.xlsx%5dcompanies%20(Main%20Market&amp;%20chart)%20Chart%201" TargetMode="External"/><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9.emf"/><Relationship Id="rId5" Type="http://schemas.openxmlformats.org/officeDocument/2006/relationships/oleObject" Target="file:///\\nicfps\laid$\Researches%20&amp;%20Studies\Work%20Files\Periodic%20Reports\Boursa%20Kuwait\Weekly\2020\Master%20Model%20for%20weekly%20(wealth%20management)v.1%20-%20Copy.xlsx!companies%20(Main%20Market&amp;%20chart)!R3C22:R15C29" TargetMode="Externa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image" Target="../media/image12.emf"/><Relationship Id="rId3" Type="http://schemas.openxmlformats.org/officeDocument/2006/relationships/notesSlide" Target="../notesSlides/notesSlide6.xml"/><Relationship Id="rId7" Type="http://schemas.openxmlformats.org/officeDocument/2006/relationships/oleObject" Target="file:///\\nicfps\laid$\Researches%20&amp;%20Studies\Work%20Files\Periodic%20Reports\Boursa%20Kuwait\Weekly\2020\Master%20Model%20for%20weekly%20(wealth%20management)v.1%20-%20Copy.xlsx!companies%20(Main%20Market&amp;%20chart)!R3C2:R15C9" TargetMode="External"/><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1.emf"/><Relationship Id="rId5" Type="http://schemas.openxmlformats.org/officeDocument/2006/relationships/oleObject" Target="file:///\\nicfps\laid$\Researches%20&amp;%20Studies\Work%20Files\Periodic%20Reports\Boursa%20Kuwait\Weekly\2020\Master%20Model%20for%20weekly%20(wealth%20management)v.1%20-%20Copy.xlsx!companies%20(Main%20Market&amp;%20chart)!R3C12:R15C19" TargetMode="External"/><Relationship Id="rId10" Type="http://schemas.openxmlformats.org/officeDocument/2006/relationships/image" Target="../media/image13.emf"/><Relationship Id="rId4" Type="http://schemas.openxmlformats.org/officeDocument/2006/relationships/image" Target="../media/image3.png"/><Relationship Id="rId9" Type="http://schemas.openxmlformats.org/officeDocument/2006/relationships/oleObject" Target="file:///\\nicfps\laid$\Researches%20&amp;%20Studies\Work%20Files\Periodic%20Reports\Boursa%20Kuwait\Weekly\2020\Master%20Model%20for%20weekly%20(wealth%20management)v.1%20-%20Copy.xlsx!companies%20(Main%20Market&amp;%20chart)!R3C32:R15C39"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2604542" y="838200"/>
            <a:ext cx="4200189" cy="263085"/>
          </a:xfrm>
          <a:prstGeom prst="rect">
            <a:avLst/>
          </a:prstGeom>
        </p:spPr>
        <p:txBody>
          <a:bodyPr wrap="none">
            <a:spAutoFit/>
          </a:bodyPr>
          <a:lstStyle/>
          <a:p>
            <a:pPr algn="r" defTabSz="685857">
              <a:lnSpc>
                <a:spcPct val="70000"/>
              </a:lnSpc>
              <a:spcBef>
                <a:spcPct val="0"/>
              </a:spcBef>
              <a:defRPr/>
            </a:pPr>
            <a:r>
              <a:rPr lang="ar-SA" sz="1500" dirty="0">
                <a:latin typeface="+mj-lt"/>
                <a:ea typeface="+mj-ea"/>
                <a:cs typeface="+mj-cs"/>
              </a:rPr>
              <a:t>نشاط </a:t>
            </a:r>
            <a:r>
              <a:rPr lang="ar-KW" sz="1500" dirty="0" smtClean="0">
                <a:latin typeface="+mj-lt"/>
                <a:ea typeface="+mj-ea"/>
                <a:cs typeface="+mj-cs"/>
              </a:rPr>
              <a:t>بورصة الكويت خلال الأسبوع المنتهي بتاريخ </a:t>
            </a:r>
            <a:r>
              <a:rPr lang="ar-SA" sz="1500" dirty="0" smtClean="0">
                <a:latin typeface="+mj-lt"/>
                <a:ea typeface="+mj-ea"/>
                <a:cs typeface="+mj-cs"/>
              </a:rPr>
              <a:t>2020/12/17</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1</a:t>
            </a:fld>
            <a:endParaRPr lang="en-US" dirty="0"/>
          </a:p>
        </p:txBody>
      </p:sp>
      <p:sp>
        <p:nvSpPr>
          <p:cNvPr id="9" name="Rectangle 8"/>
          <p:cNvSpPr/>
          <p:nvPr/>
        </p:nvSpPr>
        <p:spPr>
          <a:xfrm>
            <a:off x="152400" y="2952340"/>
            <a:ext cx="6591300" cy="4927631"/>
          </a:xfrm>
          <a:prstGeom prst="rect">
            <a:avLst/>
          </a:prstGeom>
          <a:solidFill>
            <a:schemeClr val="bg1">
              <a:lumMod val="95000"/>
            </a:schemeClr>
          </a:solidFill>
        </p:spPr>
        <p:txBody>
          <a:bodyPr wrap="square">
            <a:spAutoFit/>
          </a:bodyPr>
          <a:lstStyle/>
          <a:p>
            <a:pPr algn="r" rtl="1">
              <a:lnSpc>
                <a:spcPct val="107000"/>
              </a:lnSpc>
              <a:spcAft>
                <a:spcPts val="800"/>
              </a:spcAft>
            </a:pPr>
            <a:r>
              <a:rPr lang="ar-SA" sz="1100" b="1" dirty="0" smtClean="0">
                <a:solidFill>
                  <a:srgbClr val="00B050"/>
                </a:solidFill>
                <a:latin typeface="Calibri" panose="020F0502020204030204" pitchFamily="34" charset="0"/>
                <a:ea typeface="Calibri" panose="020F0502020204030204" pitchFamily="34" charset="0"/>
                <a:cs typeface="Calibri" panose="020F0502020204030204" pitchFamily="34" charset="0"/>
              </a:rPr>
              <a:t>بورصة </a:t>
            </a:r>
            <a:r>
              <a:rPr lang="ar-SA" sz="1100" b="1" dirty="0">
                <a:solidFill>
                  <a:srgbClr val="00B050"/>
                </a:solidFill>
                <a:latin typeface="Calibri" panose="020F0502020204030204" pitchFamily="34" charset="0"/>
                <a:ea typeface="Calibri" panose="020F0502020204030204" pitchFamily="34" charset="0"/>
                <a:cs typeface="Calibri" panose="020F0502020204030204" pitchFamily="34" charset="0"/>
              </a:rPr>
              <a:t>الكويت تغلق </a:t>
            </a:r>
            <a:r>
              <a:rPr lang="ar-SA" sz="1100" b="1" dirty="0" smtClean="0">
                <a:solidFill>
                  <a:srgbClr val="00B050"/>
                </a:solidFill>
                <a:latin typeface="Calibri" panose="020F0502020204030204" pitchFamily="34" charset="0"/>
                <a:ea typeface="Calibri" panose="020F0502020204030204" pitchFamily="34" charset="0"/>
                <a:cs typeface="Calibri" panose="020F0502020204030204" pitchFamily="34" charset="0"/>
              </a:rPr>
              <a:t>على مكاسب أسبوعية للأسبوع الثاني على التوالي </a:t>
            </a:r>
          </a:p>
          <a:p>
            <a:pPr algn="justLow" rtl="1">
              <a:lnSpc>
                <a:spcPct val="150000"/>
              </a:lnSpc>
              <a:spcAft>
                <a:spcPts val="800"/>
              </a:spcAft>
            </a:pPr>
            <a:r>
              <a:rPr lang="ar-SA" sz="1100" dirty="0">
                <a:latin typeface="Calibri" panose="020F0502020204030204" pitchFamily="34" charset="0"/>
                <a:ea typeface="Calibri" panose="020F0502020204030204" pitchFamily="34" charset="0"/>
              </a:rPr>
              <a:t>أنهت بورصة الكويت تعاملاتها للأسبوع المنتهي في السابع عشر من ديسمبر على ارتفاع جماعي في أداء مؤشراتها مقارنة مع اقفال الأسبوع الماضي، حيث ارتفع مؤشر السوق العام بنسبة 1.5%، ومؤشر السوق الأول بنسبة 1.3%، ومؤشر السوق الرئيسي منفردا بنسبة 2%. كما ارتفع المعدل اليومي لقيمة الأسهم المتداولة بنسبة 2.6% إلى 49.2 مليون د.ك خلال الأسبوع بالمقارنة مع 37 مليون د.ك للأسبوع الماضي، وكذلك المعدل اليومي لكمية الأسهم المتداولة بنسبة 12.6% إلي 244 مليون سهم بالمقارنة مع 217 مليون سهم.</a:t>
            </a:r>
            <a:endParaRPr lang="en-US" sz="11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1100" b="1" u="sng" dirty="0" smtClean="0">
                <a:latin typeface="Calibri" panose="020F0502020204030204" pitchFamily="34" charset="0"/>
                <a:ea typeface="Calibri" panose="020F0502020204030204" pitchFamily="34" charset="0"/>
                <a:cs typeface="Calibri" panose="020F0502020204030204" pitchFamily="34" charset="0"/>
              </a:rPr>
              <a:t>تداولات الأسبوع</a:t>
            </a:r>
          </a:p>
          <a:p>
            <a:pPr algn="justLow" rtl="1">
              <a:lnSpc>
                <a:spcPct val="150000"/>
              </a:lnSpc>
              <a:spcAft>
                <a:spcPts val="800"/>
              </a:spcAft>
            </a:pPr>
            <a:r>
              <a:rPr lang="ar-SA" sz="1100" dirty="0">
                <a:latin typeface="Calibri" panose="020F0502020204030204" pitchFamily="34" charset="0"/>
                <a:ea typeface="Calibri" panose="020F0502020204030204" pitchFamily="34" charset="0"/>
              </a:rPr>
              <a:t>جاء أداء مؤشرات البورصة مزيجا بين الصعود والهبوط خلال جلسات الأسبوع، حيث أغلقت ثلاث جلسات في النطاق الإيجابي، في حين اكتست جلستين باللون الأحمر، وسط مزيج من الزخم الشرائي والبيعي على كل من أسهم السوق الأول وكذلك السوق الرئيسي. حيث شهدت العديد من أسهم السوق الأول ضغوطا بيعية واضحة خلال الجلسات الأولى من الأسبوع، أما جلستي التداول الأخيرة فقد شهدت زخما ايجابيا نسبيا على أسهم المؤشر، يُذكر أن سهم بنك الكويت الوطني قد ارتفع خلال جلسة نهاية الأسبوع فقط بنسبة 2.7% إلى مستوى 861 فلس، وذلك على أثر اعادة أوزان بعض الأسهم من قبل المؤشرات العالمية، الأمر الذي عزز كثيرا من ارتفاع قيم تداول الجلسة بشكل عام، وبنك الكويت الوطني بشكل خاص، </a:t>
            </a:r>
            <a:r>
              <a:rPr lang="ar-KW" sz="1100" dirty="0">
                <a:latin typeface="Calibri" panose="020F0502020204030204" pitchFamily="34" charset="0"/>
                <a:ea typeface="Calibri" panose="020F0502020204030204" pitchFamily="34" charset="0"/>
              </a:rPr>
              <a:t>ومع هذه الارتفاعات </a:t>
            </a:r>
            <a:r>
              <a:rPr lang="ar-SA" sz="1100" dirty="0">
                <a:latin typeface="Calibri" panose="020F0502020204030204" pitchFamily="34" charset="0"/>
                <a:ea typeface="Calibri" panose="020F0502020204030204" pitchFamily="34" charset="0"/>
              </a:rPr>
              <a:t>حقق مؤشر السوق الأول مكاسب سوقية أسبوعية وتجاوزه لمستوى 6,170 نقطة للمرة الأولى منذ أواخر شهر نوفمبر الماضي.</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100" dirty="0">
                <a:latin typeface="Calibri" panose="020F0502020204030204" pitchFamily="34" charset="0"/>
                <a:ea typeface="Calibri" panose="020F0502020204030204" pitchFamily="34" charset="0"/>
              </a:rPr>
              <a:t> أما أداء مؤشر السوق الرئيسي  فقد واصل تفوقه على أداء بقية المؤشرات للأسبوع الثالث على التوالي، حيث شهدت شريحة واسعة من أسهم المؤشر زخما شرائيا ملحوظا خلال الجلسات الأولى بشكل خاص، محققة بذلك مكاسب سوقية ملحوظة، الأمر الذي عزز من تحقيق مؤشر السوق الرئيسي لمكاسب أسبوعية على مدار  ستة أسابيع متتالية،  في حين شهدت بعض الأسهم ضغوطا بيعية وجني أرباح خلال جلستي التداول الأخيرة، يُذكر أن قيم تداول أسهم السوق الرئيسي قد تراجعت إلى 27% من اجمالي قيم تداول السوق البالغة نحو 245.9 مليون د.ك، وذلك بالمقارنة مع 35% خلال الأسبوع الأسابق، والتي قد تكون اشارة إلى زيادة توجه المستثمرين نحو الأسهم القيادية  خلال هذه الفترة.</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4" name="TextBox 13"/>
          <p:cNvSpPr txBox="1"/>
          <p:nvPr/>
        </p:nvSpPr>
        <p:spPr>
          <a:xfrm>
            <a:off x="152400" y="2730761"/>
            <a:ext cx="6591300"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ملخص أداء السوق خلال الأسبوع </a:t>
            </a:r>
            <a:endParaRPr lang="en-US" sz="1200" b="1" dirty="0" smtClean="0">
              <a:solidFill>
                <a:schemeClr val="bg1"/>
              </a:solidFill>
              <a:cs typeface="+mj-cs"/>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357350788"/>
              </p:ext>
            </p:extLst>
          </p:nvPr>
        </p:nvGraphicFramePr>
        <p:xfrm>
          <a:off x="1733550" y="1189038"/>
          <a:ext cx="5029200" cy="1371600"/>
        </p:xfrm>
        <a:graphic>
          <a:graphicData uri="http://schemas.openxmlformats.org/presentationml/2006/ole">
            <mc:AlternateContent xmlns:mc="http://schemas.openxmlformats.org/markup-compatibility/2006">
              <mc:Choice xmlns:v="urn:schemas-microsoft-com:vml" Requires="v">
                <p:oleObj spid="_x0000_s131758" name="Worksheet" r:id="rId5" imgW="5029200" imgH="1371600" progId="Excel.Sheet.12">
                  <p:link updateAutomatic="1"/>
                </p:oleObj>
              </mc:Choice>
              <mc:Fallback>
                <p:oleObj name="Worksheet" r:id="rId5" imgW="5029200" imgH="1371600" progId="Excel.Sheet.12">
                  <p:link updateAutomatic="1"/>
                  <p:pic>
                    <p:nvPicPr>
                      <p:cNvPr id="0" name=""/>
                      <p:cNvPicPr/>
                      <p:nvPr/>
                    </p:nvPicPr>
                    <p:blipFill>
                      <a:blip r:embed="rId6"/>
                      <a:stretch>
                        <a:fillRect/>
                      </a:stretch>
                    </p:blipFill>
                    <p:spPr>
                      <a:xfrm>
                        <a:off x="1733550" y="1189038"/>
                        <a:ext cx="5029200" cy="1371600"/>
                      </a:xfrm>
                      <a:prstGeom prst="rect">
                        <a:avLst/>
                      </a:prstGeom>
                    </p:spPr>
                  </p:pic>
                </p:oleObj>
              </mc:Fallback>
            </mc:AlternateContent>
          </a:graphicData>
        </a:graphic>
      </p:graphicFrame>
    </p:spTree>
    <p:extLst>
      <p:ext uri="{BB962C8B-B14F-4D97-AF65-F5344CB8AC3E}">
        <p14:creationId xmlns:p14="http://schemas.microsoft.com/office/powerpoint/2010/main" val="23787163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2</a:t>
            </a:fld>
            <a:endParaRPr lang="en-US" dirty="0"/>
          </a:p>
        </p:txBody>
      </p:sp>
      <p:sp>
        <p:nvSpPr>
          <p:cNvPr id="9" name="Rectangle 8"/>
          <p:cNvSpPr/>
          <p:nvPr/>
        </p:nvSpPr>
        <p:spPr>
          <a:xfrm>
            <a:off x="167306" y="1411097"/>
            <a:ext cx="6591300" cy="6919843"/>
          </a:xfrm>
          <a:prstGeom prst="rect">
            <a:avLst/>
          </a:prstGeom>
          <a:solidFill>
            <a:schemeClr val="bg1">
              <a:lumMod val="95000"/>
            </a:schemeClr>
          </a:solidFill>
        </p:spPr>
        <p:txBody>
          <a:bodyPr wrap="square">
            <a:spAutoFit/>
          </a:bodyPr>
          <a:lstStyle/>
          <a:p>
            <a:pPr algn="justLow" rtl="1">
              <a:lnSpc>
                <a:spcPct val="150000"/>
              </a:lnSpc>
              <a:spcAft>
                <a:spcPts val="800"/>
              </a:spcAft>
            </a:pPr>
            <a:r>
              <a:rPr lang="ar-SA" sz="1100" b="1" u="sng" dirty="0" smtClean="0">
                <a:latin typeface="Calibri" panose="020F0502020204030204" pitchFamily="34" charset="0"/>
                <a:ea typeface="Calibri" panose="020F0502020204030204" pitchFamily="34" charset="0"/>
                <a:cs typeface="Calibri" panose="020F0502020204030204" pitchFamily="34" charset="0"/>
              </a:rPr>
              <a:t>أهم </a:t>
            </a:r>
            <a:r>
              <a:rPr lang="ar-SA" sz="1100" b="1" u="sng" dirty="0">
                <a:latin typeface="Calibri" panose="020F0502020204030204" pitchFamily="34" charset="0"/>
                <a:ea typeface="Calibri" panose="020F0502020204030204" pitchFamily="34" charset="0"/>
                <a:cs typeface="Calibri" panose="020F0502020204030204" pitchFamily="34" charset="0"/>
              </a:rPr>
              <a:t>افصاحات الشركات خلال </a:t>
            </a:r>
            <a:r>
              <a:rPr lang="ar-SA" sz="1100" b="1" u="sng" dirty="0" smtClean="0">
                <a:latin typeface="Calibri" panose="020F0502020204030204" pitchFamily="34" charset="0"/>
                <a:ea typeface="Calibri" panose="020F0502020204030204" pitchFamily="34" charset="0"/>
                <a:cs typeface="Calibri" panose="020F0502020204030204" pitchFamily="34" charset="0"/>
              </a:rPr>
              <a:t>الفترة</a:t>
            </a:r>
          </a:p>
          <a:p>
            <a:pPr marL="171450" indent="-171450" algn="justLow" rtl="1">
              <a:lnSpc>
                <a:spcPct val="150000"/>
              </a:lnSpc>
              <a:spcAft>
                <a:spcPts val="800"/>
              </a:spcAft>
              <a:buFont typeface="Wingdings" panose="05000000000000000000" pitchFamily="2" charset="2"/>
              <a:buChar char="§"/>
            </a:pPr>
            <a:r>
              <a:rPr lang="ar-SA" sz="1100" dirty="0" smtClean="0"/>
              <a:t>ارتفعت </a:t>
            </a:r>
            <a:r>
              <a:rPr lang="ar-SA" sz="1100" dirty="0"/>
              <a:t>أرباح شركة بوبيان للبتروكيماويات بنسبة 54% إلى 5.1 مليون د.ك، وذلك عن النصف الأول المنتهي في 31/10/2020.</a:t>
            </a:r>
            <a:endParaRPr lang="en-US" sz="1100" dirty="0"/>
          </a:p>
          <a:p>
            <a:pPr marL="171450" indent="-171450" algn="justLow" rtl="1">
              <a:lnSpc>
                <a:spcPct val="150000"/>
              </a:lnSpc>
              <a:spcAft>
                <a:spcPts val="800"/>
              </a:spcAft>
              <a:buFont typeface="Wingdings" panose="05000000000000000000" pitchFamily="2" charset="2"/>
              <a:buChar char="§"/>
            </a:pPr>
            <a:r>
              <a:rPr lang="ar-SA" sz="1000" dirty="0">
                <a:ea typeface="Calibri" panose="020F0502020204030204" pitchFamily="34" charset="0"/>
              </a:rPr>
              <a:t>وافق مجلس مفوضي هيئة أسواق المال على طلب شركة أسمنت الخليج بالإنسحاب الإختياري من البورصة، على أن يكون يوم الأثنين الموافق 14 من ديسمبر الجاري هو آخر يوم تداول لأسهم الشركة في بورصة الكويت.</a:t>
            </a:r>
            <a:endParaRPr lang="en-US" sz="1000" dirty="0">
              <a:ea typeface="Calibri" panose="020F0502020204030204" pitchFamily="34" charset="0"/>
            </a:endParaRPr>
          </a:p>
          <a:p>
            <a:pPr marL="171450" indent="-171450" algn="justLow" rtl="1">
              <a:lnSpc>
                <a:spcPct val="150000"/>
              </a:lnSpc>
              <a:spcAft>
                <a:spcPts val="800"/>
              </a:spcAft>
              <a:buFont typeface="Wingdings" panose="05000000000000000000" pitchFamily="2" charset="2"/>
              <a:buChar char="§"/>
            </a:pPr>
            <a:r>
              <a:rPr lang="ar-SA" sz="1000" dirty="0">
                <a:ea typeface="Calibri" panose="020F0502020204030204" pitchFamily="34" charset="0"/>
              </a:rPr>
              <a:t>قرر مجلس إدارة شركة طيران الجزيرة في اجتماعه يوم الثلاثاء الموافق 15 ديسمبر 2020 تأجيل البت في الإنهاء المقترح لعقد الصيانة مع الشركة المكلفة حتى يتم الإنتهاء من دراسة كافة الجوانب الفنية المتعلقة </a:t>
            </a:r>
            <a:r>
              <a:rPr lang="ar-SA" sz="1000" dirty="0" smtClean="0">
                <a:ea typeface="Calibri" panose="020F0502020204030204" pitchFamily="34" charset="0"/>
              </a:rPr>
              <a:t>به.</a:t>
            </a:r>
          </a:p>
          <a:p>
            <a:pPr marL="171450" lvl="0" indent="-17145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rPr>
              <a:t>أوصى مجلس إدارة شركة الكويت والشرق الأوسط للإستثمار المالي خلال اجتماعه المنعقد في 13/12/2020 بإطفاء الخسائر المتراكمة بمبلغ 3.8 مليون د.ك، وكذلك تخفيض رأس المال من مبلغ 26.4 مليون د.ك إلى 22 مليون د.ك.</a:t>
            </a:r>
            <a:endParaRPr lang="en-US" sz="1000" dirty="0">
              <a:latin typeface="Calibri" panose="020F0502020204030204" pitchFamily="34" charset="0"/>
              <a:ea typeface="Calibri" panose="020F0502020204030204" pitchFamily="34" charset="0"/>
              <a:cs typeface="Arial" panose="020B0604020202020204" pitchFamily="34" charset="0"/>
            </a:endParaRPr>
          </a:p>
          <a:p>
            <a:pPr marL="171450" lvl="0" indent="-17145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rPr>
              <a:t>أفادت بورصة الكويت بعودة التداول على  أسهم شركة إيفا للفنادق والمنتجعات اعتباراً من يوم الثلاثاء الموافق 15-12-2020 بناء على افصاح الشركة الذي يفيد بإطفاء جزء من خسائر الشركة المتراكمة والتي أصبحت اقل من 75% من رأس المال المدفوع.</a:t>
            </a:r>
            <a:endParaRPr lang="en-US" sz="1000" dirty="0">
              <a:latin typeface="Calibri" panose="020F0502020204030204" pitchFamily="34" charset="0"/>
              <a:ea typeface="Calibri" panose="020F0502020204030204" pitchFamily="34" charset="0"/>
              <a:cs typeface="Arial" panose="020B0604020202020204" pitchFamily="34" charset="0"/>
            </a:endParaRPr>
          </a:p>
          <a:p>
            <a:pPr marL="171450" lvl="0" indent="-17145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rPr>
              <a:t>أفادت شركة نور للإستثمار المالي بأنها قامت بسداد مُبكر لجزء من المديونيات القائة على الشركة بقيمة 1,260,000 د.ك.</a:t>
            </a:r>
            <a:endParaRPr lang="en-US" sz="1000" dirty="0">
              <a:latin typeface="Calibri" panose="020F0502020204030204" pitchFamily="34" charset="0"/>
              <a:ea typeface="Calibri" panose="020F0502020204030204" pitchFamily="34" charset="0"/>
              <a:cs typeface="Arial" panose="020B0604020202020204" pitchFamily="34" charset="0"/>
            </a:endParaRPr>
          </a:p>
          <a:p>
            <a:pPr marL="171450" lvl="0" indent="-17145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rPr>
              <a:t>أفادت شركة وربة كابيتال القابضة بأن الجمعية العامة العادية للشركة سوف تنعقد في يوم الأحد الموافق 27 ديسمبر  الجاري، لمناقشة البنود المدرجة على جدول الأعمال، عن السنة المالية المنتهية في 31 يوليو 2020.</a:t>
            </a:r>
            <a:endParaRPr lang="en-US" sz="1000" dirty="0">
              <a:latin typeface="Calibri" panose="020F0502020204030204" pitchFamily="34" charset="0"/>
              <a:ea typeface="Calibri" panose="020F0502020204030204" pitchFamily="34" charset="0"/>
              <a:cs typeface="Arial" panose="020B0604020202020204" pitchFamily="34" charset="0"/>
            </a:endParaRPr>
          </a:p>
          <a:p>
            <a:pPr marL="171450" lvl="0" indent="-17145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rPr>
              <a:t>أفادت شركة أركان الكويت العقارية بأن الجمعية العامة العادية للشركة سوف تنعقد في يوم الأربعاء الموافق 30 ديسمبر  الجاري، لمناقشة البنود المدرجة على جدول الأعمال، عن السنة المالية المنتهية في 31 أكتوبر 2020.</a:t>
            </a:r>
            <a:endParaRPr lang="en-US" sz="1000" dirty="0">
              <a:latin typeface="Calibri" panose="020F0502020204030204" pitchFamily="34" charset="0"/>
              <a:ea typeface="Calibri" panose="020F0502020204030204" pitchFamily="34" charset="0"/>
              <a:cs typeface="Arial" panose="020B0604020202020204" pitchFamily="34" charset="0"/>
            </a:endParaRPr>
          </a:p>
          <a:p>
            <a:pPr marL="171450" lvl="0" indent="-17145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rPr>
              <a:t>أكدت شركة السكب الكويتية على أن تاريخ حيازة السهم 27/12/2020، والخاص بإستحقاقات التوزيع العيني للسهم. </a:t>
            </a:r>
            <a:endParaRPr lang="en-US" sz="1000" dirty="0">
              <a:latin typeface="Calibri" panose="020F0502020204030204" pitchFamily="34" charset="0"/>
              <a:ea typeface="Calibri" panose="020F0502020204030204" pitchFamily="34" charset="0"/>
              <a:cs typeface="Arial" panose="020B0604020202020204" pitchFamily="34" charset="0"/>
            </a:endParaRPr>
          </a:p>
          <a:p>
            <a:pPr marL="171450" lvl="0" indent="-17145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rPr>
              <a:t>حازت شركة برقان لحفر الآبار والتجارة والصيانة، على أقل الأسعار في المناقصة الخاصة بمشروع جنوب الكويت للنقل والحفر والمعالجة، بقيمة اجمالية تبلغ 167.3 مليون د.ك.</a:t>
            </a:r>
            <a:endParaRPr lang="en-US" sz="10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200" b="1" u="sng" dirty="0"/>
              <a:t>أسعار النفط </a:t>
            </a:r>
            <a:endParaRPr lang="ar-SA" sz="1200" b="1" u="sng" dirty="0" smtClean="0">
              <a:latin typeface="Calibri" panose="020F0502020204030204" pitchFamily="34" charset="0"/>
              <a:ea typeface="Calibri" panose="020F0502020204030204" pitchFamily="34" charset="0"/>
              <a:cs typeface="Calibri" panose="020F0502020204030204" pitchFamily="34" charset="0"/>
            </a:endParaRPr>
          </a:p>
          <a:p>
            <a:pPr algn="justLow" rtl="1">
              <a:spcAft>
                <a:spcPts val="800"/>
              </a:spcAft>
            </a:pPr>
            <a:r>
              <a:rPr lang="ar-SA" sz="1100" dirty="0">
                <a:latin typeface="Calibri" panose="020F0502020204030204" pitchFamily="34" charset="0"/>
                <a:ea typeface="Calibri" panose="020F0502020204030204" pitchFamily="34" charset="0"/>
              </a:rPr>
              <a:t>واصلت أسعار خام النفط ارتفاعها للأسبوع السابع على التوالي، حيث نجح خام برنت في تجاوز مستوى </a:t>
            </a:r>
            <a:r>
              <a:rPr lang="en-US" sz="1100" dirty="0">
                <a:latin typeface="Arial" panose="020B0604020202020204" pitchFamily="34" charset="0"/>
                <a:ea typeface="Calibri" panose="020F0502020204030204" pitchFamily="34" charset="0"/>
                <a:cs typeface="Arial" panose="020B0604020202020204" pitchFamily="34" charset="0"/>
              </a:rPr>
              <a:t>51</a:t>
            </a:r>
            <a:r>
              <a:rPr lang="ar-SA" sz="1100" dirty="0">
                <a:latin typeface="Calibri" panose="020F0502020204030204" pitchFamily="34" charset="0"/>
                <a:ea typeface="Calibri" panose="020F0502020204030204" pitchFamily="34" charset="0"/>
              </a:rPr>
              <a:t> دولار أمريكي، وذلك للمرة الأولى منذ شهر فبراير الماضي، وسط متابعة عمليات التطعيم ضد كوفيد 19،  وانخفاض انتاج النفط في أمريكا للمرة الأولى منذ نهاية شهر أكتوبر الماضي، وفقا لما أشارت إليه إدارة معلومات الطاقة.</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spcAft>
                <a:spcPts val="800"/>
              </a:spcAft>
            </a:pPr>
            <a:r>
              <a:rPr lang="ar-SA" sz="1100" dirty="0">
                <a:latin typeface="Calibri" panose="020F0502020204030204" pitchFamily="34" charset="0"/>
                <a:ea typeface="Calibri" panose="020F0502020204030204" pitchFamily="34" charset="0"/>
              </a:rPr>
              <a:t> ومن جانب آخر، أفادت منظمة أوبك إن الطلب العالمي على النفط سيتعافى في العام 2021 بخطى أبطأ مما كان يُعتقد في السابق بسبب التأثير المستمر لجائحة فيروس كورونا التي أعاقت جهود المنظمة وحلفائها لدعم السوق، وأضافت أن الطلب سيرتفع بواقع 5.90 مليون برميل يوميا العام المقبل إلى 95.89 مليون برميل يوميا.</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4" name="TextBox 13"/>
          <p:cNvSpPr txBox="1"/>
          <p:nvPr/>
        </p:nvSpPr>
        <p:spPr>
          <a:xfrm>
            <a:off x="167306" y="1184716"/>
            <a:ext cx="6576394" cy="184666"/>
          </a:xfrm>
          <a:prstGeom prst="rect">
            <a:avLst/>
          </a:prstGeom>
          <a:solidFill>
            <a:srgbClr val="963634"/>
          </a:solidFill>
        </p:spPr>
        <p:txBody>
          <a:bodyPr wrap="square" lIns="0" tIns="0" rIns="0" bIns="0" rtlCol="0">
            <a:spAutoFit/>
          </a:bodyPr>
          <a:lstStyle/>
          <a:p>
            <a:pPr algn="ctr"/>
            <a:r>
              <a:rPr lang="ar-SA" sz="1200" b="1" dirty="0" smtClean="0">
                <a:solidFill>
                  <a:schemeClr val="bg1"/>
                </a:solidFill>
                <a:cs typeface="+mj-cs"/>
              </a:rPr>
              <a:t>تابع مل</a:t>
            </a:r>
            <a:r>
              <a:rPr lang="ar-KW" sz="1200" b="1" dirty="0" smtClean="0">
                <a:solidFill>
                  <a:schemeClr val="bg1"/>
                </a:solidFill>
                <a:cs typeface="+mj-cs"/>
              </a:rPr>
              <a:t>خص أداء السوق خلال الأسبوع </a:t>
            </a:r>
            <a:endParaRPr lang="en-US" sz="1200" b="1" dirty="0" smtClean="0">
              <a:solidFill>
                <a:schemeClr val="bg1"/>
              </a:solidFill>
              <a:cs typeface="+mj-cs"/>
            </a:endParaRPr>
          </a:p>
        </p:txBody>
      </p:sp>
    </p:spTree>
    <p:extLst>
      <p:ext uri="{BB962C8B-B14F-4D97-AF65-F5344CB8AC3E}">
        <p14:creationId xmlns:p14="http://schemas.microsoft.com/office/powerpoint/2010/main" val="37649051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1"/>
          <p:cNvSpPr txBox="1">
            <a:spLocks/>
          </p:cNvSpPr>
          <p:nvPr/>
        </p:nvSpPr>
        <p:spPr>
          <a:xfrm>
            <a:off x="4343400" y="862586"/>
            <a:ext cx="2456363" cy="256028"/>
          </a:xfrm>
          <a:prstGeom prst="rect">
            <a:avLst/>
          </a:prstGeom>
        </p:spPr>
        <p:txBody>
          <a:bodyPr>
            <a:normAutofit fontScale="82500" lnSpcReduction="20000"/>
          </a:bodyPr>
          <a:lstStyle>
            <a:lvl1pPr algn="l" defTabSz="685857" rtl="0" eaLnBrk="1" latinLnBrk="0" hangingPunct="1">
              <a:lnSpc>
                <a:spcPct val="90000"/>
              </a:lnSpc>
              <a:spcBef>
                <a:spcPct val="0"/>
              </a:spcBef>
              <a:buNone/>
              <a:defRPr sz="3300" kern="1200">
                <a:solidFill>
                  <a:schemeClr val="tx1"/>
                </a:solidFill>
                <a:latin typeface="+mj-lt"/>
                <a:ea typeface="+mj-ea"/>
                <a:cs typeface="+mj-cs"/>
              </a:defRPr>
            </a:lvl1pPr>
          </a:lstStyle>
          <a:p>
            <a:pPr algn="r"/>
            <a:r>
              <a:rPr lang="ar-SA" sz="1800" dirty="0" smtClean="0"/>
              <a:t>مؤشرات قطاعات </a:t>
            </a:r>
            <a:r>
              <a:rPr lang="ar-KW" sz="1800" dirty="0" smtClean="0"/>
              <a:t>بورصة </a:t>
            </a:r>
            <a:r>
              <a:rPr lang="ar-SA" sz="1800" dirty="0" smtClean="0"/>
              <a:t>الكويت</a:t>
            </a:r>
            <a:endParaRPr lang="en-GB" sz="1800" dirty="0"/>
          </a:p>
        </p:txBody>
      </p:sp>
      <p:cxnSp>
        <p:nvCxnSpPr>
          <p:cNvPr id="4" name="Straight Connector 3"/>
          <p:cNvCxnSpPr/>
          <p:nvPr/>
        </p:nvCxnSpPr>
        <p:spPr>
          <a:xfrm>
            <a:off x="0" y="1143000"/>
            <a:ext cx="6858000" cy="0"/>
          </a:xfrm>
          <a:prstGeom prst="line">
            <a:avLst/>
          </a:prstGeom>
        </p:spPr>
        <p:style>
          <a:lnRef idx="1">
            <a:schemeClr val="dk1"/>
          </a:lnRef>
          <a:fillRef idx="0">
            <a:schemeClr val="dk1"/>
          </a:fillRef>
          <a:effectRef idx="0">
            <a:schemeClr val="dk1"/>
          </a:effectRef>
          <a:fontRef idx="minor">
            <a:schemeClr val="tx1"/>
          </a:fontRef>
        </p:style>
      </p:cxnSp>
      <p:sp>
        <p:nvSpPr>
          <p:cNvPr id="9" name="Slide Number Placeholder 8"/>
          <p:cNvSpPr>
            <a:spLocks noGrp="1"/>
          </p:cNvSpPr>
          <p:nvPr>
            <p:ph type="sldNum" sz="quarter" idx="12"/>
          </p:nvPr>
        </p:nvSpPr>
        <p:spPr/>
        <p:txBody>
          <a:bodyPr/>
          <a:lstStyle/>
          <a:p>
            <a:fld id="{87137B89-8CE1-40D6-81D6-7E13319A8EB3}" type="slidenum">
              <a:rPr lang="en-US" smtClean="0"/>
              <a:t>3</a:t>
            </a:fld>
            <a:endParaRPr lang="en-US" dirty="0"/>
          </a:p>
        </p:txBody>
      </p:sp>
      <p:sp>
        <p:nvSpPr>
          <p:cNvPr id="12" name="Rectangle 11"/>
          <p:cNvSpPr/>
          <p:nvPr/>
        </p:nvSpPr>
        <p:spPr>
          <a:xfrm>
            <a:off x="5016137" y="1161738"/>
            <a:ext cx="1727563" cy="4272412"/>
          </a:xfrm>
          <a:prstGeom prst="rect">
            <a:avLst/>
          </a:prstGeom>
          <a:solidFill>
            <a:schemeClr val="bg1">
              <a:lumMod val="95000"/>
            </a:schemeClr>
          </a:solidFill>
          <a:ln w="15875" cap="flat" cmpd="sng" algn="ctr">
            <a:noFill/>
            <a:prstDash val="sysDash"/>
          </a:ln>
          <a:effectLst/>
        </p:spPr>
        <p:txBody>
          <a:bodyPr numCol="1" rtlCol="0" anchor="ctr"/>
          <a:lstStyle/>
          <a:p>
            <a:pPr marL="171450" lvl="2" indent="-171450" algn="justLow" rtl="1">
              <a:buClr>
                <a:prstClr val="black"/>
              </a:buClr>
              <a:buFont typeface="Arial" panose="020B0604020202020204" pitchFamily="34" charset="0"/>
              <a:buChar char="•"/>
              <a:defRPr/>
            </a:pPr>
            <a:r>
              <a:rPr lang="ar-SA" sz="1000" dirty="0"/>
              <a:t>أ</a:t>
            </a:r>
            <a:r>
              <a:rPr lang="ar-SA" sz="1000" dirty="0" smtClean="0"/>
              <a:t>غ</a:t>
            </a:r>
            <a:r>
              <a:rPr lang="ar-KW" sz="1000" dirty="0" smtClean="0"/>
              <a:t>لقت</a:t>
            </a:r>
            <a:r>
              <a:rPr lang="ar-SA" sz="1000" dirty="0" smtClean="0"/>
              <a:t> كافة </a:t>
            </a:r>
            <a:r>
              <a:rPr lang="ar-KW" sz="1000" dirty="0" smtClean="0"/>
              <a:t>مؤشرات</a:t>
            </a:r>
            <a:r>
              <a:rPr lang="ar-SA" sz="1000" dirty="0" smtClean="0"/>
              <a:t> </a:t>
            </a:r>
            <a:r>
              <a:rPr lang="ar-SA" sz="1000" dirty="0"/>
              <a:t>قطاعات السوق </a:t>
            </a:r>
            <a:r>
              <a:rPr lang="ar-KW" sz="1000" dirty="0" smtClean="0"/>
              <a:t>على</a:t>
            </a:r>
            <a:r>
              <a:rPr lang="ar-SA" sz="1000" dirty="0" smtClean="0"/>
              <a:t> ارتفاع خلال </a:t>
            </a:r>
            <a:r>
              <a:rPr lang="ar-KW" sz="1000" dirty="0" smtClean="0"/>
              <a:t>تداولات الأسبوع </a:t>
            </a:r>
            <a:r>
              <a:rPr lang="ar-KW" sz="1000" dirty="0"/>
              <a:t>مقارنة مع </a:t>
            </a:r>
            <a:r>
              <a:rPr lang="ar-KW" sz="1000" dirty="0" smtClean="0"/>
              <a:t>الأسبوع الماضي</a:t>
            </a:r>
            <a:r>
              <a:rPr lang="ar-SA" sz="1000" dirty="0" smtClean="0"/>
              <a:t>، حيث جاء في الصدارة  قطاع</a:t>
            </a:r>
            <a:r>
              <a:rPr lang="ar-SA" sz="1000" dirty="0"/>
              <a:t> </a:t>
            </a:r>
            <a:r>
              <a:rPr lang="ar-SA" sz="1000" dirty="0" smtClean="0"/>
              <a:t>التأمين بنسبة 7.7%، تلاه قطاع النفط والغاز بنسبة 7.2%، ثم قطاع الخدمات الإستهلاكية بنسبة 3.8%.</a:t>
            </a:r>
          </a:p>
          <a:p>
            <a:pPr marL="0" lvl="2" algn="justLow" rtl="1">
              <a:buClr>
                <a:prstClr val="black"/>
              </a:buClr>
              <a:defRPr/>
            </a:pPr>
            <a:endParaRPr lang="ar-KW" sz="1000" dirty="0"/>
          </a:p>
          <a:p>
            <a:pPr marL="171450" lvl="2" indent="-171450" algn="justLow" rtl="1">
              <a:buClr>
                <a:prstClr val="black"/>
              </a:buClr>
              <a:buFont typeface="Arial" panose="020B0604020202020204" pitchFamily="34" charset="0"/>
              <a:buChar char="•"/>
              <a:defRPr/>
            </a:pPr>
            <a:r>
              <a:rPr lang="ar-KW" sz="1000" dirty="0"/>
              <a:t>خلال </a:t>
            </a:r>
            <a:r>
              <a:rPr lang="ar-KW" sz="1000" dirty="0" smtClean="0"/>
              <a:t>تداولات الأسبوع ا</a:t>
            </a:r>
            <a:r>
              <a:rPr lang="ar-SA" sz="1000" dirty="0"/>
              <a:t>حتل </a:t>
            </a:r>
            <a:r>
              <a:rPr lang="ar-SA" sz="1000" dirty="0" smtClean="0"/>
              <a:t>قطاع</a:t>
            </a:r>
            <a:r>
              <a:rPr lang="ar-KW" sz="1000" dirty="0" smtClean="0"/>
              <a:t> </a:t>
            </a:r>
            <a:r>
              <a:rPr lang="ar-KW" sz="1000" dirty="0"/>
              <a:t>البنوك </a:t>
            </a:r>
            <a:r>
              <a:rPr lang="ar-KW" sz="1000" dirty="0" smtClean="0"/>
              <a:t>وقطاع</a:t>
            </a:r>
            <a:r>
              <a:rPr lang="ar-SA" sz="1000" dirty="0" smtClean="0"/>
              <a:t> </a:t>
            </a:r>
            <a:r>
              <a:rPr lang="ar-SA" sz="1000" dirty="0"/>
              <a:t>الخدمات المالية </a:t>
            </a:r>
            <a:r>
              <a:rPr lang="ar-SA" sz="1000" dirty="0" smtClean="0"/>
              <a:t>وقطاع الصناعة </a:t>
            </a:r>
            <a:r>
              <a:rPr lang="ar-KW" sz="1000" dirty="0" smtClean="0"/>
              <a:t>المر</a:t>
            </a:r>
            <a:r>
              <a:rPr lang="ar-SA" sz="1000" dirty="0"/>
              <a:t>اتب الأولى</a:t>
            </a:r>
            <a:r>
              <a:rPr lang="ar-KW" sz="1000" dirty="0"/>
              <a:t> </a:t>
            </a:r>
            <a:r>
              <a:rPr lang="ar-SA" sz="1000" dirty="0"/>
              <a:t>من </a:t>
            </a:r>
            <a:r>
              <a:rPr lang="ar-KW" sz="1000" dirty="0"/>
              <a:t>حيث </a:t>
            </a:r>
            <a:r>
              <a:rPr lang="ar-SA" sz="1000" dirty="0"/>
              <a:t>إجمالي</a:t>
            </a:r>
            <a:r>
              <a:rPr lang="ar-KW" sz="1000" dirty="0"/>
              <a:t> القيمة المتداولة بنسبة </a:t>
            </a:r>
            <a:r>
              <a:rPr lang="ar-SA" sz="1000" dirty="0" smtClean="0"/>
              <a:t>50.7</a:t>
            </a:r>
            <a:r>
              <a:rPr lang="ar-KW" sz="1000" dirty="0" smtClean="0"/>
              <a:t>%</a:t>
            </a:r>
            <a:r>
              <a:rPr lang="ar-SA" sz="1000" dirty="0" smtClean="0"/>
              <a:t>، 13% 12.8%</a:t>
            </a:r>
            <a:r>
              <a:rPr lang="ar-KW" sz="1000" dirty="0" smtClean="0"/>
              <a:t> </a:t>
            </a:r>
            <a:r>
              <a:rPr lang="ar-KW" sz="1000" dirty="0"/>
              <a:t>على التوالي.</a:t>
            </a:r>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r>
              <a:rPr lang="ar-KW" sz="1000" dirty="0" smtClean="0"/>
              <a:t>خلال </a:t>
            </a:r>
            <a:r>
              <a:rPr lang="ar-KW" sz="1000" dirty="0"/>
              <a:t>تداولات الأسبوع ا</a:t>
            </a:r>
            <a:r>
              <a:rPr lang="ar-SA" sz="1000" dirty="0"/>
              <a:t>حتل قطاع</a:t>
            </a:r>
            <a:r>
              <a:rPr lang="ar-KW" sz="1000" dirty="0"/>
              <a:t> </a:t>
            </a:r>
            <a:r>
              <a:rPr lang="ar-SA" sz="1000" dirty="0"/>
              <a:t>الخدمات المالية </a:t>
            </a:r>
            <a:r>
              <a:rPr lang="ar-SA" sz="1000" dirty="0" smtClean="0"/>
              <a:t>وقطاع البنوك </a:t>
            </a:r>
            <a:r>
              <a:rPr lang="ar-KW" sz="1000" dirty="0" smtClean="0"/>
              <a:t>وقطاع </a:t>
            </a:r>
            <a:r>
              <a:rPr lang="ar-SA" sz="1000" dirty="0" smtClean="0"/>
              <a:t>العقار </a:t>
            </a:r>
            <a:r>
              <a:rPr lang="ar-KW" sz="1000" dirty="0" smtClean="0"/>
              <a:t>المر</a:t>
            </a:r>
            <a:r>
              <a:rPr lang="ar-SA" sz="1000" dirty="0"/>
              <a:t>اتب الأولى</a:t>
            </a:r>
            <a:r>
              <a:rPr lang="ar-KW" sz="1000" dirty="0"/>
              <a:t> </a:t>
            </a:r>
            <a:r>
              <a:rPr lang="ar-SA" sz="1000" dirty="0"/>
              <a:t>من </a:t>
            </a:r>
            <a:r>
              <a:rPr lang="ar-KW" sz="1000" dirty="0"/>
              <a:t>حيث </a:t>
            </a:r>
            <a:r>
              <a:rPr lang="ar-SA" sz="1000" dirty="0"/>
              <a:t>إجمالي</a:t>
            </a:r>
            <a:r>
              <a:rPr lang="ar-KW" sz="1000" dirty="0"/>
              <a:t> الكمية المتداولة بنسبة </a:t>
            </a:r>
            <a:r>
              <a:rPr lang="ar-SA" sz="1000" dirty="0" smtClean="0"/>
              <a:t>34.9</a:t>
            </a:r>
            <a:r>
              <a:rPr lang="ar-KW" sz="1000" dirty="0" smtClean="0"/>
              <a:t>%</a:t>
            </a:r>
            <a:r>
              <a:rPr lang="ar-SA" sz="1000" dirty="0" smtClean="0"/>
              <a:t>،</a:t>
            </a:r>
            <a:r>
              <a:rPr lang="ar-KW" sz="1000" dirty="0" smtClean="0"/>
              <a:t> </a:t>
            </a:r>
            <a:r>
              <a:rPr lang="ar-SA" sz="1000" dirty="0" smtClean="0"/>
              <a:t>20.7</a:t>
            </a:r>
            <a:r>
              <a:rPr lang="ar-KW" sz="1000" dirty="0" smtClean="0"/>
              <a:t>%و</a:t>
            </a:r>
            <a:r>
              <a:rPr lang="ar-SA" sz="1000" dirty="0" smtClean="0"/>
              <a:t> 16.3%</a:t>
            </a:r>
            <a:r>
              <a:rPr lang="ar-KW" sz="1000" dirty="0" smtClean="0"/>
              <a:t> على </a:t>
            </a:r>
            <a:r>
              <a:rPr lang="ar-KW" sz="1000" dirty="0"/>
              <a:t>التوالي.</a:t>
            </a:r>
          </a:p>
        </p:txBody>
      </p:sp>
      <p:sp>
        <p:nvSpPr>
          <p:cNvPr id="21" name="TextBox 20"/>
          <p:cNvSpPr txBox="1"/>
          <p:nvPr/>
        </p:nvSpPr>
        <p:spPr>
          <a:xfrm>
            <a:off x="3647928" y="5574010"/>
            <a:ext cx="3088481"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مساهمة القطاعات من حيث قيمة </a:t>
            </a:r>
            <a:r>
              <a:rPr lang="ar-SA" sz="1200" b="1" dirty="0" smtClean="0">
                <a:solidFill>
                  <a:schemeClr val="bg1"/>
                </a:solidFill>
                <a:cs typeface="+mj-cs"/>
              </a:rPr>
              <a:t>الأسهم المتداولة</a:t>
            </a:r>
            <a:endParaRPr lang="en-US" sz="1200" b="1" dirty="0" smtClean="0">
              <a:solidFill>
                <a:schemeClr val="bg1"/>
              </a:solidFill>
              <a:cs typeface="+mj-cs"/>
            </a:endParaRPr>
          </a:p>
        </p:txBody>
      </p:sp>
      <p:sp>
        <p:nvSpPr>
          <p:cNvPr id="22" name="TextBox 21"/>
          <p:cNvSpPr txBox="1"/>
          <p:nvPr/>
        </p:nvSpPr>
        <p:spPr>
          <a:xfrm>
            <a:off x="174443" y="5573748"/>
            <a:ext cx="3018200" cy="184666"/>
          </a:xfrm>
          <a:prstGeom prst="rect">
            <a:avLst/>
          </a:prstGeom>
          <a:solidFill>
            <a:srgbClr val="963634"/>
          </a:solidFill>
        </p:spPr>
        <p:txBody>
          <a:bodyPr wrap="square" lIns="0" tIns="0" rIns="0" bIns="0" rtlCol="0">
            <a:spAutoFit/>
          </a:bodyPr>
          <a:lstStyle/>
          <a:p>
            <a:pPr algn="ctr"/>
            <a:r>
              <a:rPr lang="ar-KW" sz="1200" b="1" dirty="0">
                <a:solidFill>
                  <a:schemeClr val="bg1"/>
                </a:solidFill>
              </a:rPr>
              <a:t>مساهمة القطاعات من حيث </a:t>
            </a:r>
            <a:r>
              <a:rPr lang="ar-KW" sz="1200" b="1" dirty="0" smtClean="0">
                <a:solidFill>
                  <a:schemeClr val="bg1"/>
                </a:solidFill>
              </a:rPr>
              <a:t>كمية </a:t>
            </a:r>
            <a:r>
              <a:rPr lang="ar-SA" sz="1200" b="1" dirty="0">
                <a:solidFill>
                  <a:schemeClr val="bg1"/>
                </a:solidFill>
              </a:rPr>
              <a:t>الأسهم المتداولة</a:t>
            </a:r>
            <a:endParaRPr lang="en-US" sz="1200" b="1" dirty="0">
              <a:solidFill>
                <a:schemeClr val="bg1"/>
              </a:solidFill>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3794745145"/>
              </p:ext>
            </p:extLst>
          </p:nvPr>
        </p:nvGraphicFramePr>
        <p:xfrm>
          <a:off x="3502671" y="5762625"/>
          <a:ext cx="3233738" cy="2743200"/>
        </p:xfrm>
        <a:graphic>
          <a:graphicData uri="http://schemas.openxmlformats.org/presentationml/2006/ole">
            <mc:AlternateContent xmlns:mc="http://schemas.openxmlformats.org/markup-compatibility/2006">
              <mc:Choice xmlns:v="urn:schemas-microsoft-com:vml" Requires="v">
                <p:oleObj spid="_x0000_s138246" name="Worksheet" r:id="rId5" imgW="4572000" imgH="2743200" progId="Excel.Sheet.12">
                  <p:link updateAutomatic="1"/>
                </p:oleObj>
              </mc:Choice>
              <mc:Fallback>
                <p:oleObj name="Worksheet" r:id="rId5" imgW="4572000" imgH="2743200" progId="Excel.Sheet.12">
                  <p:link updateAutomatic="1"/>
                  <p:pic>
                    <p:nvPicPr>
                      <p:cNvPr id="0" name=""/>
                      <p:cNvPicPr/>
                      <p:nvPr/>
                    </p:nvPicPr>
                    <p:blipFill>
                      <a:blip r:embed="rId6"/>
                      <a:stretch>
                        <a:fillRect/>
                      </a:stretch>
                    </p:blipFill>
                    <p:spPr>
                      <a:xfrm>
                        <a:off x="3502671" y="5762625"/>
                        <a:ext cx="3233738" cy="27432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405443934"/>
              </p:ext>
            </p:extLst>
          </p:nvPr>
        </p:nvGraphicFramePr>
        <p:xfrm>
          <a:off x="177800" y="5762625"/>
          <a:ext cx="3154363" cy="2743200"/>
        </p:xfrm>
        <a:graphic>
          <a:graphicData uri="http://schemas.openxmlformats.org/presentationml/2006/ole">
            <mc:AlternateContent xmlns:mc="http://schemas.openxmlformats.org/markup-compatibility/2006">
              <mc:Choice xmlns:v="urn:schemas-microsoft-com:vml" Requires="v">
                <p:oleObj spid="_x0000_s138247" name="Worksheet" r:id="rId7" imgW="4572000" imgH="2743200" progId="Excel.Sheet.12">
                  <p:link updateAutomatic="1"/>
                </p:oleObj>
              </mc:Choice>
              <mc:Fallback>
                <p:oleObj name="Worksheet" r:id="rId7" imgW="4572000" imgH="2743200" progId="Excel.Sheet.12">
                  <p:link updateAutomatic="1"/>
                  <p:pic>
                    <p:nvPicPr>
                      <p:cNvPr id="0" name=""/>
                      <p:cNvPicPr/>
                      <p:nvPr/>
                    </p:nvPicPr>
                    <p:blipFill>
                      <a:blip r:embed="rId8"/>
                      <a:stretch>
                        <a:fillRect/>
                      </a:stretch>
                    </p:blipFill>
                    <p:spPr>
                      <a:xfrm>
                        <a:off x="177800" y="5762625"/>
                        <a:ext cx="3154363" cy="27432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513117140"/>
              </p:ext>
            </p:extLst>
          </p:nvPr>
        </p:nvGraphicFramePr>
        <p:xfrm>
          <a:off x="500063" y="1258474"/>
          <a:ext cx="4410075" cy="3067050"/>
        </p:xfrm>
        <a:graphic>
          <a:graphicData uri="http://schemas.openxmlformats.org/presentationml/2006/ole">
            <mc:AlternateContent xmlns:mc="http://schemas.openxmlformats.org/markup-compatibility/2006">
              <mc:Choice xmlns:v="urn:schemas-microsoft-com:vml" Requires="v">
                <p:oleObj spid="_x0000_s138248" name="Worksheet" r:id="rId9" imgW="4410038" imgH="3066984" progId="Excel.Sheet.12">
                  <p:link updateAutomatic="1"/>
                </p:oleObj>
              </mc:Choice>
              <mc:Fallback>
                <p:oleObj name="Worksheet" r:id="rId9" imgW="4410038" imgH="3066984" progId="Excel.Sheet.12">
                  <p:link updateAutomatic="1"/>
                  <p:pic>
                    <p:nvPicPr>
                      <p:cNvPr id="0" name=""/>
                      <p:cNvPicPr/>
                      <p:nvPr/>
                    </p:nvPicPr>
                    <p:blipFill>
                      <a:blip r:embed="rId10"/>
                      <a:stretch>
                        <a:fillRect/>
                      </a:stretch>
                    </p:blipFill>
                    <p:spPr>
                      <a:xfrm>
                        <a:off x="500063" y="1258474"/>
                        <a:ext cx="4410075" cy="3067050"/>
                      </a:xfrm>
                      <a:prstGeom prst="rect">
                        <a:avLst/>
                      </a:prstGeom>
                    </p:spPr>
                  </p:pic>
                </p:oleObj>
              </mc:Fallback>
            </mc:AlternateContent>
          </a:graphicData>
        </a:graphic>
      </p:graphicFrame>
    </p:spTree>
    <p:extLst>
      <p:ext uri="{BB962C8B-B14F-4D97-AF65-F5344CB8AC3E}">
        <p14:creationId xmlns:p14="http://schemas.microsoft.com/office/powerpoint/2010/main" val="9661872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465903" y="838200"/>
            <a:ext cx="1338828"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الأول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4</a:t>
            </a:fld>
            <a:endParaRPr lang="en-US" dirty="0"/>
          </a:p>
        </p:txBody>
      </p:sp>
      <p:sp>
        <p:nvSpPr>
          <p:cNvPr id="16" name="Rectangle 15"/>
          <p:cNvSpPr/>
          <p:nvPr/>
        </p:nvSpPr>
        <p:spPr>
          <a:xfrm>
            <a:off x="4101736" y="5281916"/>
            <a:ext cx="2575287" cy="3060895"/>
          </a:xfrm>
          <a:prstGeom prst="rect">
            <a:avLst/>
          </a:prstGeom>
          <a:solidFill>
            <a:schemeClr val="bg1">
              <a:lumMod val="95000"/>
            </a:schemeClr>
          </a:solidFill>
          <a:ln w="15875" cap="flat" cmpd="sng" algn="ctr">
            <a:noFill/>
            <a:prstDash val="sysDash"/>
          </a:ln>
          <a:effectLst/>
        </p:spPr>
        <p:txBody>
          <a:bodyPr numCol="1" rtlCol="0" anchor="ctr"/>
          <a:lstStyle/>
          <a:p>
            <a:pPr marL="0" lvl="2" algn="justLow" rtl="1">
              <a:buClr>
                <a:prstClr val="black"/>
              </a:buClr>
              <a:defRPr/>
            </a:pPr>
            <a:endParaRPr lang="ar-SA" sz="1000" dirty="0"/>
          </a:p>
          <a:p>
            <a:pPr marL="171450" lvl="2" indent="-171450" algn="justLow" rtl="1">
              <a:buClr>
                <a:prstClr val="black"/>
              </a:buClr>
              <a:buFont typeface="Arial" panose="020B0604020202020204" pitchFamily="34" charset="0"/>
              <a:buChar char="•"/>
              <a:defRPr/>
            </a:pPr>
            <a:r>
              <a:rPr lang="ar-KW" sz="1000" dirty="0"/>
              <a:t>في السوق الأول </a:t>
            </a:r>
            <a:r>
              <a:rPr lang="ar-SA" sz="1000" dirty="0" smtClean="0"/>
              <a:t>تصدر سهم</a:t>
            </a:r>
            <a:r>
              <a:rPr lang="ar-KW" sz="1000" dirty="0" smtClean="0"/>
              <a:t> </a:t>
            </a:r>
            <a:r>
              <a:rPr lang="ar-SA" sz="1000" dirty="0" smtClean="0"/>
              <a:t>بنك الكويت الوطني قائمة </a:t>
            </a:r>
            <a:r>
              <a:rPr lang="ar-SA" sz="1000" dirty="0"/>
              <a:t>الأسهم الأعلى تداولا من حيث قيمة </a:t>
            </a:r>
            <a:r>
              <a:rPr lang="ar-SA" sz="1000" dirty="0" smtClean="0"/>
              <a:t>الأسهم </a:t>
            </a:r>
            <a:r>
              <a:rPr lang="ar-SA" sz="1000" dirty="0"/>
              <a:t>المتداولة خلال </a:t>
            </a:r>
            <a:r>
              <a:rPr lang="ar-KW" sz="1000" dirty="0"/>
              <a:t>تداولات الأسبوع </a:t>
            </a:r>
            <a:r>
              <a:rPr lang="ar-SA" sz="1000" dirty="0" smtClean="0"/>
              <a:t>بقيمة </a:t>
            </a:r>
            <a:r>
              <a:rPr lang="ar-SA" sz="1000" dirty="0"/>
              <a:t>تداول بلغت </a:t>
            </a:r>
            <a:r>
              <a:rPr lang="ar-SA" sz="1000" dirty="0" smtClean="0"/>
              <a:t>62.8</a:t>
            </a:r>
            <a:r>
              <a:rPr lang="ar-KW" sz="1000" dirty="0" smtClean="0"/>
              <a:t> </a:t>
            </a:r>
            <a:r>
              <a:rPr lang="ar-SA" sz="1000" dirty="0" smtClean="0"/>
              <a:t>مليون د.ك</a:t>
            </a:r>
            <a:r>
              <a:rPr lang="ar-KW" sz="1000" dirty="0" smtClean="0"/>
              <a:t>،</a:t>
            </a:r>
            <a:r>
              <a:rPr lang="ar-SA" sz="1000" dirty="0" smtClean="0"/>
              <a:t> </a:t>
            </a:r>
            <a:r>
              <a:rPr lang="ar-SA" sz="1000" dirty="0"/>
              <a:t>لينهي بذلك </a:t>
            </a:r>
            <a:r>
              <a:rPr lang="ar-KW" sz="1000" dirty="0"/>
              <a:t>تداولات الأسبوع </a:t>
            </a:r>
            <a:r>
              <a:rPr lang="ar-SA" sz="1000" dirty="0" smtClean="0"/>
              <a:t>عند </a:t>
            </a:r>
            <a:r>
              <a:rPr lang="ar-SA" sz="1000" dirty="0" smtClean="0"/>
              <a:t>سعر861 </a:t>
            </a:r>
            <a:r>
              <a:rPr lang="ar-SA" sz="1000" dirty="0" smtClean="0"/>
              <a:t>فلس مرتفعا بنسبة 1.8%</a:t>
            </a:r>
            <a:r>
              <a:rPr lang="ar-KW" sz="1000" dirty="0" smtClean="0"/>
              <a:t>،</a:t>
            </a:r>
            <a:r>
              <a:rPr lang="ar-SA" sz="1000" dirty="0" smtClean="0"/>
              <a:t> وجاء سهم </a:t>
            </a:r>
            <a:r>
              <a:rPr lang="ar-SA" sz="1000" dirty="0" smtClean="0"/>
              <a:t>شركة الإتصالات المتنقلة بالمركز </a:t>
            </a:r>
            <a:r>
              <a:rPr lang="ar-SA" sz="1000" dirty="0" smtClean="0"/>
              <a:t>الثاني </a:t>
            </a:r>
            <a:r>
              <a:rPr lang="ar-SA" sz="1000" dirty="0"/>
              <a:t>بقيمة تداول بلغ</a:t>
            </a:r>
            <a:r>
              <a:rPr lang="ar-KW" sz="1000" dirty="0"/>
              <a:t>ت</a:t>
            </a:r>
            <a:r>
              <a:rPr lang="ar-SA" sz="1000" dirty="0"/>
              <a:t> </a:t>
            </a:r>
            <a:r>
              <a:rPr lang="ar-SA" sz="1000" dirty="0" smtClean="0"/>
              <a:t>23.3</a:t>
            </a:r>
            <a:r>
              <a:rPr lang="ar-KW" sz="1000" dirty="0" smtClean="0"/>
              <a:t> </a:t>
            </a:r>
            <a:r>
              <a:rPr lang="ar-SA" sz="1000" dirty="0"/>
              <a:t>مليون د.ك لينهي بذلك </a:t>
            </a:r>
            <a:r>
              <a:rPr lang="ar-KW" sz="1000" dirty="0"/>
              <a:t>تداولات الأسبوع </a:t>
            </a:r>
            <a:r>
              <a:rPr lang="ar-SA" sz="1000" dirty="0" smtClean="0"/>
              <a:t>عند </a:t>
            </a:r>
            <a:r>
              <a:rPr lang="ar-SA" sz="1000" dirty="0"/>
              <a:t>سعر </a:t>
            </a:r>
            <a:r>
              <a:rPr lang="ar-SA" sz="1000" dirty="0" smtClean="0"/>
              <a:t>627 </a:t>
            </a:r>
            <a:r>
              <a:rPr lang="ar-SA" sz="1000" dirty="0" smtClean="0"/>
              <a:t>فلس مرتفعا بنسبة </a:t>
            </a:r>
            <a:r>
              <a:rPr lang="ar-SA" sz="1000" dirty="0" smtClean="0"/>
              <a:t>3.1%، </a:t>
            </a:r>
            <a:r>
              <a:rPr lang="ar-KW" sz="1000" dirty="0" smtClean="0"/>
              <a:t>ثم </a:t>
            </a:r>
            <a:r>
              <a:rPr lang="ar-SA" sz="1000" dirty="0" smtClean="0"/>
              <a:t>جاء سهم</a:t>
            </a:r>
            <a:r>
              <a:rPr lang="ar-KW" sz="1000" dirty="0" smtClean="0"/>
              <a:t> </a:t>
            </a:r>
            <a:r>
              <a:rPr lang="ar-SA" sz="1000" dirty="0"/>
              <a:t>بيت التمويل الكويتي </a:t>
            </a:r>
            <a:r>
              <a:rPr lang="ar-SA" sz="1000" dirty="0" smtClean="0"/>
              <a:t>بالمركز </a:t>
            </a:r>
            <a:r>
              <a:rPr lang="ar-KW" sz="1000" dirty="0" smtClean="0"/>
              <a:t>الثالث</a:t>
            </a:r>
            <a:r>
              <a:rPr lang="ar-SA" sz="1000" dirty="0" smtClean="0"/>
              <a:t> بقيمة </a:t>
            </a:r>
            <a:r>
              <a:rPr lang="ar-SA" sz="1000" dirty="0"/>
              <a:t>تداول </a:t>
            </a:r>
            <a:r>
              <a:rPr lang="ar-SA" sz="1000" dirty="0" smtClean="0"/>
              <a:t>بلغت </a:t>
            </a:r>
            <a:r>
              <a:rPr lang="ar-SA" sz="1000" dirty="0" smtClean="0"/>
              <a:t>23.2 </a:t>
            </a:r>
            <a:r>
              <a:rPr lang="ar-SA" sz="1000" dirty="0" smtClean="0"/>
              <a:t>مليون </a:t>
            </a:r>
            <a:r>
              <a:rPr lang="ar-SA" sz="1000" dirty="0"/>
              <a:t>د.ك لينهي بذلك </a:t>
            </a:r>
            <a:r>
              <a:rPr lang="ar-KW" sz="1000" dirty="0"/>
              <a:t>تداولات الأسبوع </a:t>
            </a:r>
            <a:r>
              <a:rPr lang="ar-SA" sz="1000" dirty="0" smtClean="0"/>
              <a:t>عند </a:t>
            </a:r>
            <a:r>
              <a:rPr lang="ar-SA" sz="1000" dirty="0"/>
              <a:t>سعر </a:t>
            </a:r>
            <a:r>
              <a:rPr lang="ar-SA" sz="1000" dirty="0" smtClean="0"/>
              <a:t>684 </a:t>
            </a:r>
            <a:r>
              <a:rPr lang="ar-SA" sz="1000" dirty="0" smtClean="0"/>
              <a:t>فلس</a:t>
            </a:r>
            <a:r>
              <a:rPr lang="ar-SA" sz="1000" dirty="0"/>
              <a:t> </a:t>
            </a:r>
            <a:r>
              <a:rPr lang="ar-SA" sz="1000" dirty="0" smtClean="0"/>
              <a:t>مرتفعا بنسبة </a:t>
            </a:r>
            <a:r>
              <a:rPr lang="ar-SA" sz="1000" dirty="0" smtClean="0"/>
              <a:t>0.9%.</a:t>
            </a:r>
            <a:endParaRPr lang="ar-KW" sz="1000" dirty="0"/>
          </a:p>
          <a:p>
            <a:pPr marL="0" lvl="2" algn="justLow" rtl="1">
              <a:buClr>
                <a:prstClr val="black"/>
              </a:buClr>
              <a:defRPr/>
            </a:pPr>
            <a:endParaRPr lang="ar-KW" sz="1000" dirty="0"/>
          </a:p>
          <a:p>
            <a:pPr marL="171450" lvl="2" indent="-171450" algn="justLow" rtl="1">
              <a:buClr>
                <a:prstClr val="black"/>
              </a:buClr>
              <a:buFont typeface="Arial" panose="020B0604020202020204" pitchFamily="34" charset="0"/>
              <a:buChar char="•"/>
              <a:defRPr/>
            </a:pPr>
            <a:endParaRPr lang="en-US" sz="1000" dirty="0"/>
          </a:p>
          <a:p>
            <a:pPr marL="171450" lvl="2" indent="-171450" algn="justLow" rtl="1">
              <a:buClr>
                <a:prstClr val="black"/>
              </a:buClr>
              <a:buFont typeface="Arial" panose="020B0604020202020204" pitchFamily="34" charset="0"/>
              <a:buChar char="•"/>
              <a:defRPr/>
            </a:pPr>
            <a:r>
              <a:rPr lang="ar-KW" sz="1000" dirty="0"/>
              <a:t>في السوق الأول </a:t>
            </a:r>
            <a:r>
              <a:rPr lang="ar-SA" sz="1000" dirty="0"/>
              <a:t>احتل</a:t>
            </a:r>
            <a:r>
              <a:rPr lang="ar-KW" sz="1000" dirty="0"/>
              <a:t> بنك الكويت الوطني المرتبة الأولى من حيث القيمة الرأسمالية بقيمة </a:t>
            </a:r>
            <a:r>
              <a:rPr lang="ar-SA" sz="1000" dirty="0" smtClean="0"/>
              <a:t>5,898</a:t>
            </a:r>
            <a:r>
              <a:rPr lang="ar-KW" sz="1000" dirty="0" smtClean="0"/>
              <a:t> </a:t>
            </a:r>
            <a:r>
              <a:rPr lang="ar-KW" sz="1000" dirty="0"/>
              <a:t>مليون </a:t>
            </a:r>
            <a:r>
              <a:rPr lang="ar-KW" sz="1000" dirty="0" smtClean="0"/>
              <a:t>د.ك</a:t>
            </a:r>
            <a:r>
              <a:rPr lang="ar-SA" sz="1000" dirty="0" smtClean="0"/>
              <a:t>،</a:t>
            </a:r>
            <a:r>
              <a:rPr lang="ar-KW" sz="1000" dirty="0" smtClean="0"/>
              <a:t> </a:t>
            </a:r>
            <a:r>
              <a:rPr lang="ar-KW" sz="1000" dirty="0"/>
              <a:t>ثم حل بيت التمويل الكويتي بالمرتبة الثانية بقيمة رأسمالية بلغت </a:t>
            </a:r>
            <a:r>
              <a:rPr lang="ar-SA" sz="1000" dirty="0" smtClean="0"/>
              <a:t>5,249</a:t>
            </a:r>
            <a:r>
              <a:rPr lang="ar-KW" sz="1000" dirty="0" smtClean="0"/>
              <a:t> </a:t>
            </a:r>
            <a:r>
              <a:rPr lang="ar-KW" sz="1000" dirty="0"/>
              <a:t>مليون </a:t>
            </a:r>
            <a:r>
              <a:rPr lang="ar-KW" sz="1000" dirty="0" smtClean="0"/>
              <a:t>د.ك</a:t>
            </a:r>
            <a:r>
              <a:rPr lang="ar-SA" sz="1000" dirty="0" smtClean="0"/>
              <a:t>، ثم شركة الإتصالات المتنقلة </a:t>
            </a:r>
            <a:r>
              <a:rPr lang="ar-KW" sz="1000" dirty="0" smtClean="0"/>
              <a:t>بالمرتبة </a:t>
            </a:r>
            <a:r>
              <a:rPr lang="ar-KW" sz="1000" dirty="0"/>
              <a:t>الثالثة بقيمة رأسمالية بلغت </a:t>
            </a:r>
            <a:r>
              <a:rPr lang="ar-SA" sz="1000" dirty="0" smtClean="0"/>
              <a:t>2,713</a:t>
            </a:r>
            <a:r>
              <a:rPr lang="ar-KW" sz="1000" dirty="0" smtClean="0"/>
              <a:t> </a:t>
            </a:r>
            <a:r>
              <a:rPr lang="ar-KW" sz="1000" dirty="0"/>
              <a:t>مليون </a:t>
            </a:r>
            <a:r>
              <a:rPr lang="ar-KW" sz="1000" dirty="0" smtClean="0"/>
              <a:t>د.ك</a:t>
            </a:r>
            <a:r>
              <a:rPr lang="ar-SA" sz="1000" dirty="0" smtClean="0"/>
              <a:t>.</a:t>
            </a:r>
            <a:endParaRPr lang="ar-KW" sz="1000" dirty="0"/>
          </a:p>
        </p:txBody>
      </p:sp>
      <p:sp>
        <p:nvSpPr>
          <p:cNvPr id="17" name="TextBox 16"/>
          <p:cNvSpPr txBox="1"/>
          <p:nvPr/>
        </p:nvSpPr>
        <p:spPr>
          <a:xfrm>
            <a:off x="114301" y="5277666"/>
            <a:ext cx="3886199"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أعلى 10 شركات من حيث القيمة الرأسمالية في السوق الأول</a:t>
            </a:r>
            <a:endParaRPr lang="en-US" sz="1200" b="1" dirty="0" smtClean="0">
              <a:solidFill>
                <a:schemeClr val="bg1"/>
              </a:solidFill>
              <a:cs typeface="+mj-cs"/>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2502204033"/>
              </p:ext>
            </p:extLst>
          </p:nvPr>
        </p:nvGraphicFramePr>
        <p:xfrm>
          <a:off x="152400" y="1138238"/>
          <a:ext cx="6591300" cy="4029075"/>
        </p:xfrm>
        <a:graphic>
          <a:graphicData uri="http://schemas.openxmlformats.org/presentationml/2006/ole">
            <mc:AlternateContent xmlns:mc="http://schemas.openxmlformats.org/markup-compatibility/2006">
              <mc:Choice xmlns:v="urn:schemas-microsoft-com:vml" Requires="v">
                <p:oleObj spid="_x0000_s136646" name="Worksheet" r:id="rId5" imgW="6658087" imgH="4029075" progId="Excel.Sheet.12">
                  <p:link updateAutomatic="1"/>
                </p:oleObj>
              </mc:Choice>
              <mc:Fallback>
                <p:oleObj name="Worksheet" r:id="rId5" imgW="6658087" imgH="4029075" progId="Excel.Sheet.12">
                  <p:link updateAutomatic="1"/>
                  <p:pic>
                    <p:nvPicPr>
                      <p:cNvPr id="0" name=""/>
                      <p:cNvPicPr/>
                      <p:nvPr/>
                    </p:nvPicPr>
                    <p:blipFill>
                      <a:blip r:embed="rId6"/>
                      <a:stretch>
                        <a:fillRect/>
                      </a:stretch>
                    </p:blipFill>
                    <p:spPr>
                      <a:xfrm>
                        <a:off x="152400" y="1138238"/>
                        <a:ext cx="6591300" cy="402907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370393272"/>
              </p:ext>
            </p:extLst>
          </p:nvPr>
        </p:nvGraphicFramePr>
        <p:xfrm>
          <a:off x="152400" y="5462332"/>
          <a:ext cx="3848100" cy="2905125"/>
        </p:xfrm>
        <a:graphic>
          <a:graphicData uri="http://schemas.openxmlformats.org/presentationml/2006/ole">
            <mc:AlternateContent xmlns:mc="http://schemas.openxmlformats.org/markup-compatibility/2006">
              <mc:Choice xmlns:v="urn:schemas-microsoft-com:vml" Requires="v">
                <p:oleObj spid="_x0000_s136647" name="Worksheet" r:id="rId7" imgW="4324275" imgH="2905092" progId="Excel.Sheet.12">
                  <p:link updateAutomatic="1"/>
                </p:oleObj>
              </mc:Choice>
              <mc:Fallback>
                <p:oleObj name="Worksheet" r:id="rId7" imgW="4324275" imgH="2905092" progId="Excel.Sheet.12">
                  <p:link updateAutomatic="1"/>
                  <p:pic>
                    <p:nvPicPr>
                      <p:cNvPr id="0" name=""/>
                      <p:cNvPicPr/>
                      <p:nvPr/>
                    </p:nvPicPr>
                    <p:blipFill>
                      <a:blip r:embed="rId8"/>
                      <a:stretch>
                        <a:fillRect/>
                      </a:stretch>
                    </p:blipFill>
                    <p:spPr>
                      <a:xfrm>
                        <a:off x="152400" y="5462332"/>
                        <a:ext cx="3848100" cy="2905125"/>
                      </a:xfrm>
                      <a:prstGeom prst="rect">
                        <a:avLst/>
                      </a:prstGeom>
                    </p:spPr>
                  </p:pic>
                </p:oleObj>
              </mc:Fallback>
            </mc:AlternateContent>
          </a:graphicData>
        </a:graphic>
      </p:graphicFrame>
    </p:spTree>
    <p:extLst>
      <p:ext uri="{BB962C8B-B14F-4D97-AF65-F5344CB8AC3E}">
        <p14:creationId xmlns:p14="http://schemas.microsoft.com/office/powerpoint/2010/main" val="26638035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07205" y="838200"/>
            <a:ext cx="1497526"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الرئيسي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5</a:t>
            </a:fld>
            <a:endParaRPr lang="en-US" dirty="0"/>
          </a:p>
        </p:txBody>
      </p:sp>
      <p:sp>
        <p:nvSpPr>
          <p:cNvPr id="11" name="TextBox 10"/>
          <p:cNvSpPr txBox="1"/>
          <p:nvPr/>
        </p:nvSpPr>
        <p:spPr>
          <a:xfrm>
            <a:off x="152400" y="4284345"/>
            <a:ext cx="3848100"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أعلى 10 شركات من حيث القيمة الرأسمالية في السوق الرئيسي</a:t>
            </a:r>
            <a:endParaRPr lang="en-US" sz="1200" b="1" dirty="0" smtClean="0">
              <a:solidFill>
                <a:schemeClr val="bg1"/>
              </a:solidFill>
              <a:cs typeface="+mj-cs"/>
            </a:endParaRPr>
          </a:p>
        </p:txBody>
      </p:sp>
      <p:sp>
        <p:nvSpPr>
          <p:cNvPr id="13" name="Rectangle 12"/>
          <p:cNvSpPr/>
          <p:nvPr/>
        </p:nvSpPr>
        <p:spPr>
          <a:xfrm>
            <a:off x="4182386" y="4284345"/>
            <a:ext cx="2561314" cy="3070612"/>
          </a:xfrm>
          <a:prstGeom prst="rect">
            <a:avLst/>
          </a:prstGeom>
          <a:solidFill>
            <a:schemeClr val="bg1">
              <a:lumMod val="95000"/>
            </a:schemeClr>
          </a:solidFill>
          <a:ln w="15875" cap="flat" cmpd="sng" algn="ctr">
            <a:noFill/>
            <a:prstDash val="sysDash"/>
          </a:ln>
          <a:effectLst/>
        </p:spPr>
        <p:txBody>
          <a:bodyPr numCol="1" rtlCol="0" anchor="ctr"/>
          <a:lstStyle/>
          <a:p>
            <a:pPr marL="171450" lvl="2" indent="-171450" algn="justLow" rtl="1">
              <a:buClr>
                <a:prstClr val="black"/>
              </a:buClr>
              <a:buFont typeface="Arial" panose="020B0604020202020204" pitchFamily="34" charset="0"/>
              <a:buChar char="•"/>
              <a:defRPr/>
            </a:pPr>
            <a:endParaRPr lang="ar-SA" sz="1000" dirty="0"/>
          </a:p>
          <a:p>
            <a:pPr marL="171450" lvl="2" indent="-171450" algn="justLow" rtl="1">
              <a:buClr>
                <a:prstClr val="black"/>
              </a:buClr>
              <a:buFont typeface="Arial" panose="020B0604020202020204" pitchFamily="34" charset="0"/>
              <a:buChar char="•"/>
              <a:defRPr/>
            </a:pPr>
            <a:endParaRPr lang="ar-SA" sz="1000" dirty="0" smtClean="0"/>
          </a:p>
          <a:p>
            <a:pPr marL="171450" lvl="2" indent="-171450" algn="justLow" rtl="1">
              <a:buClr>
                <a:prstClr val="black"/>
              </a:buClr>
              <a:buFont typeface="Arial" panose="020B0604020202020204" pitchFamily="34" charset="0"/>
              <a:buChar char="•"/>
              <a:defRPr/>
            </a:pPr>
            <a:r>
              <a:rPr lang="ar-KW" sz="1000" dirty="0" smtClean="0"/>
              <a:t>في </a:t>
            </a:r>
            <a:r>
              <a:rPr lang="ar-KW" sz="1000" dirty="0"/>
              <a:t>السوق </a:t>
            </a:r>
            <a:r>
              <a:rPr lang="ar-SA" sz="1000" dirty="0"/>
              <a:t>الرئيسي</a:t>
            </a:r>
            <a:r>
              <a:rPr lang="ar-KW" sz="1000" dirty="0"/>
              <a:t> </a:t>
            </a:r>
            <a:r>
              <a:rPr lang="ar-SA" sz="1000" dirty="0" smtClean="0"/>
              <a:t>تصدر سهم شركة </a:t>
            </a:r>
            <a:r>
              <a:rPr lang="ar-SA" sz="1000" dirty="0"/>
              <a:t>أ</a:t>
            </a:r>
            <a:r>
              <a:rPr lang="ar-SA" sz="1000" dirty="0" smtClean="0"/>
              <a:t>لافكو لتمويل شراء وتأجير الطائرات قائمة </a:t>
            </a:r>
            <a:r>
              <a:rPr lang="ar-SA" sz="1000" dirty="0"/>
              <a:t>الأسهم الأعلى تداولا من حيث </a:t>
            </a:r>
            <a:r>
              <a:rPr lang="ar-SA" sz="1000" dirty="0" smtClean="0"/>
              <a:t>القيمة خلال </a:t>
            </a:r>
            <a:r>
              <a:rPr lang="ar-KW" sz="1000" dirty="0"/>
              <a:t>تداولات الأسبوع </a:t>
            </a:r>
            <a:r>
              <a:rPr lang="ar-SA" sz="1000" dirty="0" smtClean="0"/>
              <a:t>بقيمة </a:t>
            </a:r>
            <a:r>
              <a:rPr lang="ar-SA" sz="1000" dirty="0"/>
              <a:t>تداول </a:t>
            </a:r>
            <a:r>
              <a:rPr lang="ar-SA" sz="1000" dirty="0" smtClean="0"/>
              <a:t>بلغت 9.3 مليون د.ك </a:t>
            </a:r>
            <a:r>
              <a:rPr lang="ar-SA" sz="1000" dirty="0"/>
              <a:t>لينهي بذلك </a:t>
            </a:r>
            <a:r>
              <a:rPr lang="ar-KW" sz="1000" dirty="0"/>
              <a:t>تداولات الأسبوع </a:t>
            </a:r>
            <a:r>
              <a:rPr lang="ar-SA" sz="1000" dirty="0" smtClean="0"/>
              <a:t>عند </a:t>
            </a:r>
            <a:r>
              <a:rPr lang="ar-SA" sz="1000" dirty="0"/>
              <a:t>سعر</a:t>
            </a:r>
            <a:r>
              <a:rPr lang="ar-KW" sz="1000" dirty="0"/>
              <a:t> </a:t>
            </a:r>
            <a:r>
              <a:rPr lang="ar-SA" sz="1000" dirty="0" smtClean="0"/>
              <a:t>216</a:t>
            </a:r>
            <a:r>
              <a:rPr lang="ar-KW" sz="1000" dirty="0" smtClean="0"/>
              <a:t> </a:t>
            </a:r>
            <a:r>
              <a:rPr lang="ar-SA" sz="1000" dirty="0" smtClean="0"/>
              <a:t>فلس مرتفعا بنسبة 2.9%</a:t>
            </a:r>
            <a:r>
              <a:rPr lang="ar-KW" sz="1000" dirty="0" smtClean="0"/>
              <a:t>، </a:t>
            </a:r>
            <a:r>
              <a:rPr lang="ar-SA" sz="1000" dirty="0" smtClean="0"/>
              <a:t>وجاء سهم شركة عقارات الكويت بالمركز الثاني </a:t>
            </a:r>
            <a:r>
              <a:rPr lang="ar-SA" sz="1000" dirty="0"/>
              <a:t>بقيمة تداول </a:t>
            </a:r>
            <a:r>
              <a:rPr lang="ar-SA" sz="1000" dirty="0" smtClean="0"/>
              <a:t>بلغت 8.5 </a:t>
            </a:r>
            <a:r>
              <a:rPr lang="ar-SA" sz="1000" dirty="0"/>
              <a:t>مليون د.ك</a:t>
            </a:r>
            <a:r>
              <a:rPr lang="ar-KW" sz="1000" dirty="0"/>
              <a:t> </a:t>
            </a:r>
            <a:r>
              <a:rPr lang="ar-SA" sz="1000" dirty="0"/>
              <a:t>لينهي بذلك </a:t>
            </a:r>
            <a:r>
              <a:rPr lang="ar-KW" sz="1000" dirty="0"/>
              <a:t>تداولات الأسبوع </a:t>
            </a:r>
            <a:r>
              <a:rPr lang="ar-SA" sz="1000" dirty="0"/>
              <a:t>عند سعر </a:t>
            </a:r>
            <a:r>
              <a:rPr lang="ar-SA" sz="1000" dirty="0" smtClean="0"/>
              <a:t>112 </a:t>
            </a:r>
            <a:r>
              <a:rPr lang="ar-SA" sz="1000" dirty="0"/>
              <a:t>فلس </a:t>
            </a:r>
            <a:r>
              <a:rPr lang="ar-SA" sz="1000" dirty="0" smtClean="0"/>
              <a:t>مرتفعا </a:t>
            </a:r>
            <a:r>
              <a:rPr lang="ar-SA" sz="1000" dirty="0"/>
              <a:t>بنسبة </a:t>
            </a:r>
            <a:r>
              <a:rPr lang="ar-SA" sz="1000" dirty="0" smtClean="0"/>
              <a:t>2.8%، ثم جاء </a:t>
            </a:r>
            <a:r>
              <a:rPr lang="ar-SA" sz="1000" dirty="0"/>
              <a:t>سهم</a:t>
            </a:r>
            <a:r>
              <a:rPr lang="ar-KW" sz="1000" dirty="0"/>
              <a:t> </a:t>
            </a:r>
            <a:r>
              <a:rPr lang="ar-SA" sz="1000" dirty="0"/>
              <a:t>شركة أعيان للإجارة والإستثمار بالمركز </a:t>
            </a:r>
            <a:r>
              <a:rPr lang="ar-SA" sz="1000" dirty="0" smtClean="0"/>
              <a:t>الثالث </a:t>
            </a:r>
            <a:r>
              <a:rPr lang="ar-SA" sz="1000" dirty="0"/>
              <a:t>بقيمة تداول بلغ</a:t>
            </a:r>
            <a:r>
              <a:rPr lang="ar-KW" sz="1000" dirty="0"/>
              <a:t>ت</a:t>
            </a:r>
            <a:r>
              <a:rPr lang="ar-SA" sz="1000" dirty="0"/>
              <a:t> </a:t>
            </a:r>
            <a:r>
              <a:rPr lang="ar-SA" sz="1000" dirty="0" smtClean="0"/>
              <a:t>5.4 مليون د.ك</a:t>
            </a:r>
            <a:r>
              <a:rPr lang="ar-KW" sz="1000" dirty="0" smtClean="0"/>
              <a:t> </a:t>
            </a:r>
            <a:r>
              <a:rPr lang="ar-SA" sz="1000" dirty="0"/>
              <a:t>لينهي بذلك </a:t>
            </a:r>
            <a:r>
              <a:rPr lang="ar-KW" sz="1000" dirty="0"/>
              <a:t>تداولات الأسبوع </a:t>
            </a:r>
            <a:r>
              <a:rPr lang="ar-SA" sz="1000" dirty="0" smtClean="0"/>
              <a:t>على استقرار عند </a:t>
            </a:r>
            <a:r>
              <a:rPr lang="ar-SA" sz="1000" dirty="0"/>
              <a:t>سعر </a:t>
            </a:r>
            <a:r>
              <a:rPr lang="ar-SA" sz="1000" dirty="0" smtClean="0"/>
              <a:t>96 فلس.</a:t>
            </a:r>
            <a:endParaRPr lang="ar-KW" sz="1000" dirty="0" smtClean="0"/>
          </a:p>
          <a:p>
            <a:pPr marL="171450" lvl="2" indent="-171450" algn="justLow" rtl="1">
              <a:buClr>
                <a:prstClr val="black"/>
              </a:buClr>
              <a:buFont typeface="Arial" panose="020B0604020202020204" pitchFamily="34" charset="0"/>
              <a:buChar char="•"/>
              <a:defRPr/>
            </a:pPr>
            <a:endParaRPr lang="ar-KW" sz="1000" dirty="0" smtClean="0"/>
          </a:p>
          <a:p>
            <a:pPr marL="171450" lvl="2" indent="-171450" algn="justLow" rtl="1">
              <a:buClr>
                <a:prstClr val="black"/>
              </a:buClr>
              <a:buFont typeface="Arial" panose="020B0604020202020204" pitchFamily="34" charset="0"/>
              <a:buChar char="•"/>
              <a:defRPr/>
            </a:pPr>
            <a:r>
              <a:rPr lang="ar-KW" sz="1000" dirty="0" smtClean="0"/>
              <a:t>في </a:t>
            </a:r>
            <a:r>
              <a:rPr lang="ar-KW" sz="1000" dirty="0"/>
              <a:t>السوق الرئيسي </a:t>
            </a:r>
            <a:r>
              <a:rPr lang="ar-SA" sz="1000" dirty="0"/>
              <a:t>احتل</a:t>
            </a:r>
            <a:r>
              <a:rPr lang="ar-KW" sz="1000" dirty="0"/>
              <a:t> البنك التجاري </a:t>
            </a:r>
            <a:r>
              <a:rPr lang="ar-SA" sz="1000" dirty="0" smtClean="0"/>
              <a:t>الكويتي </a:t>
            </a:r>
            <a:r>
              <a:rPr lang="ar-KW" sz="1000" dirty="0" smtClean="0"/>
              <a:t>المرتبة </a:t>
            </a:r>
            <a:r>
              <a:rPr lang="ar-KW" sz="1000" dirty="0"/>
              <a:t>الأولى من حيث القيمة الرأسمالية بقيمة </a:t>
            </a:r>
            <a:r>
              <a:rPr lang="ar-SA" sz="1000" dirty="0" smtClean="0"/>
              <a:t>996</a:t>
            </a:r>
            <a:r>
              <a:rPr lang="ar-KW" sz="1000" dirty="0" smtClean="0"/>
              <a:t> </a:t>
            </a:r>
            <a:r>
              <a:rPr lang="ar-KW" sz="1000" dirty="0"/>
              <a:t>مليون د.ك ثم البنك الأهلي </a:t>
            </a:r>
            <a:r>
              <a:rPr lang="ar-KW" sz="1000" dirty="0" smtClean="0"/>
              <a:t>المتحد</a:t>
            </a:r>
            <a:r>
              <a:rPr lang="ar-SA" sz="1000" dirty="0" smtClean="0"/>
              <a:t> الكويتي</a:t>
            </a:r>
            <a:r>
              <a:rPr lang="ar-KW" sz="1000" dirty="0" smtClean="0"/>
              <a:t> </a:t>
            </a:r>
            <a:r>
              <a:rPr lang="ar-KW" sz="1000" dirty="0"/>
              <a:t>بالمرتبة الثانية بقيمة رأسمالية بلغت </a:t>
            </a:r>
            <a:r>
              <a:rPr lang="ar-SA" sz="1000" dirty="0" smtClean="0"/>
              <a:t>626</a:t>
            </a:r>
            <a:r>
              <a:rPr lang="ar-KW" sz="1000" dirty="0" smtClean="0"/>
              <a:t> </a:t>
            </a:r>
            <a:r>
              <a:rPr lang="ar-KW" sz="1000" dirty="0"/>
              <a:t>مليون د.ك ثم </a:t>
            </a:r>
            <a:r>
              <a:rPr lang="ar-SA" sz="1000" dirty="0" smtClean="0"/>
              <a:t>شركة الإتصالات الكويتية </a:t>
            </a:r>
            <a:r>
              <a:rPr lang="ar-KW" sz="1000" dirty="0" smtClean="0"/>
              <a:t>بالمرتبة </a:t>
            </a:r>
            <a:r>
              <a:rPr lang="ar-KW" sz="1000" dirty="0"/>
              <a:t>الثالثة بقيمة رأسمالية بلغت </a:t>
            </a:r>
            <a:r>
              <a:rPr lang="ar-SA" sz="1000" dirty="0" smtClean="0"/>
              <a:t>427</a:t>
            </a:r>
            <a:r>
              <a:rPr lang="ar-KW" sz="1000" dirty="0" smtClean="0"/>
              <a:t> </a:t>
            </a:r>
            <a:r>
              <a:rPr lang="ar-KW" sz="1000" dirty="0"/>
              <a:t>مليون د.ك .</a:t>
            </a:r>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endParaRPr lang="ar-KW" sz="1000" dirty="0"/>
          </a:p>
        </p:txBody>
      </p:sp>
      <p:graphicFrame>
        <p:nvGraphicFramePr>
          <p:cNvPr id="5" name="Object 4"/>
          <p:cNvGraphicFramePr>
            <a:graphicFrameLocks noChangeAspect="1"/>
          </p:cNvGraphicFramePr>
          <p:nvPr>
            <p:extLst>
              <p:ext uri="{D42A27DB-BD31-4B8C-83A1-F6EECF244321}">
                <p14:modId xmlns:p14="http://schemas.microsoft.com/office/powerpoint/2010/main" val="60901359"/>
              </p:ext>
            </p:extLst>
          </p:nvPr>
        </p:nvGraphicFramePr>
        <p:xfrm>
          <a:off x="166689" y="1150938"/>
          <a:ext cx="6577012" cy="2314575"/>
        </p:xfrm>
        <a:graphic>
          <a:graphicData uri="http://schemas.openxmlformats.org/presentationml/2006/ole">
            <mc:AlternateContent xmlns:mc="http://schemas.openxmlformats.org/markup-compatibility/2006">
              <mc:Choice xmlns:v="urn:schemas-microsoft-com:vml" Requires="v">
                <p:oleObj spid="_x0000_s134925" name="Worksheet" r:id="rId5" imgW="6600713" imgH="2314575" progId="Excel.Sheet.12">
                  <p:link updateAutomatic="1"/>
                </p:oleObj>
              </mc:Choice>
              <mc:Fallback>
                <p:oleObj name="Worksheet" r:id="rId5" imgW="6600713" imgH="2314575" progId="Excel.Sheet.12">
                  <p:link updateAutomatic="1"/>
                  <p:pic>
                    <p:nvPicPr>
                      <p:cNvPr id="0" name=""/>
                      <p:cNvPicPr/>
                      <p:nvPr/>
                    </p:nvPicPr>
                    <p:blipFill>
                      <a:blip r:embed="rId6"/>
                      <a:stretch>
                        <a:fillRect/>
                      </a:stretch>
                    </p:blipFill>
                    <p:spPr>
                      <a:xfrm>
                        <a:off x="166689" y="1150938"/>
                        <a:ext cx="6577012" cy="2314575"/>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236584051"/>
              </p:ext>
            </p:extLst>
          </p:nvPr>
        </p:nvGraphicFramePr>
        <p:xfrm>
          <a:off x="166688" y="4469011"/>
          <a:ext cx="3833812" cy="3000375"/>
        </p:xfrm>
        <a:graphic>
          <a:graphicData uri="http://schemas.openxmlformats.org/presentationml/2006/ole">
            <mc:AlternateContent xmlns:mc="http://schemas.openxmlformats.org/markup-compatibility/2006">
              <mc:Choice xmlns:v="urn:schemas-microsoft-com:vml" Requires="v">
                <p:oleObj spid="_x0000_s134926" name="Worksheet" r:id="rId7" imgW="4371788" imgH="3000375" progId="Excel.Sheet.12">
                  <p:link updateAutomatic="1"/>
                </p:oleObj>
              </mc:Choice>
              <mc:Fallback>
                <p:oleObj name="Worksheet" r:id="rId7" imgW="4371788" imgH="3000375" progId="Excel.Sheet.12">
                  <p:link updateAutomatic="1"/>
                  <p:pic>
                    <p:nvPicPr>
                      <p:cNvPr id="0" name=""/>
                      <p:cNvPicPr/>
                      <p:nvPr/>
                    </p:nvPicPr>
                    <p:blipFill>
                      <a:blip r:embed="rId8"/>
                      <a:stretch>
                        <a:fillRect/>
                      </a:stretch>
                    </p:blipFill>
                    <p:spPr>
                      <a:xfrm>
                        <a:off x="166688" y="4469011"/>
                        <a:ext cx="3833812" cy="3000375"/>
                      </a:xfrm>
                      <a:prstGeom prst="rect">
                        <a:avLst/>
                      </a:prstGeom>
                    </p:spPr>
                  </p:pic>
                </p:oleObj>
              </mc:Fallback>
            </mc:AlternateContent>
          </a:graphicData>
        </a:graphic>
      </p:graphicFrame>
    </p:spTree>
    <p:extLst>
      <p:ext uri="{BB962C8B-B14F-4D97-AF65-F5344CB8AC3E}">
        <p14:creationId xmlns:p14="http://schemas.microsoft.com/office/powerpoint/2010/main" val="21271860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122045"/>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07205" y="838200"/>
            <a:ext cx="1497526"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الرئيسي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6</a:t>
            </a:fld>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3989227569"/>
              </p:ext>
            </p:extLst>
          </p:nvPr>
        </p:nvGraphicFramePr>
        <p:xfrm>
          <a:off x="157163" y="3673475"/>
          <a:ext cx="6591300" cy="2314575"/>
        </p:xfrm>
        <a:graphic>
          <a:graphicData uri="http://schemas.openxmlformats.org/presentationml/2006/ole">
            <mc:AlternateContent xmlns:mc="http://schemas.openxmlformats.org/markup-compatibility/2006">
              <mc:Choice xmlns:v="urn:schemas-microsoft-com:vml" Requires="v">
                <p:oleObj spid="_x0000_s137869" name="Worksheet" r:id="rId5" imgW="6486562" imgH="2314575" progId="Excel.Sheet.12">
                  <p:link updateAutomatic="1"/>
                </p:oleObj>
              </mc:Choice>
              <mc:Fallback>
                <p:oleObj name="Worksheet" r:id="rId5" imgW="6486562" imgH="2314575" progId="Excel.Sheet.12">
                  <p:link updateAutomatic="1"/>
                  <p:pic>
                    <p:nvPicPr>
                      <p:cNvPr id="0" name=""/>
                      <p:cNvPicPr/>
                      <p:nvPr/>
                    </p:nvPicPr>
                    <p:blipFill>
                      <a:blip r:embed="rId6"/>
                      <a:stretch>
                        <a:fillRect/>
                      </a:stretch>
                    </p:blipFill>
                    <p:spPr>
                      <a:xfrm>
                        <a:off x="157163" y="3673475"/>
                        <a:ext cx="6591300" cy="231457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32525319"/>
              </p:ext>
            </p:extLst>
          </p:nvPr>
        </p:nvGraphicFramePr>
        <p:xfrm>
          <a:off x="161924" y="1150938"/>
          <a:ext cx="6591301" cy="2314575"/>
        </p:xfrm>
        <a:graphic>
          <a:graphicData uri="http://schemas.openxmlformats.org/presentationml/2006/ole">
            <mc:AlternateContent xmlns:mc="http://schemas.openxmlformats.org/markup-compatibility/2006">
              <mc:Choice xmlns:v="urn:schemas-microsoft-com:vml" Requires="v">
                <p:oleObj spid="_x0000_s137870" name="Worksheet" r:id="rId7" imgW="6543638" imgH="2314575" progId="Excel.Sheet.12">
                  <p:link updateAutomatic="1"/>
                </p:oleObj>
              </mc:Choice>
              <mc:Fallback>
                <p:oleObj name="Worksheet" r:id="rId7" imgW="6543638" imgH="2314575" progId="Excel.Sheet.12">
                  <p:link updateAutomatic="1"/>
                  <p:pic>
                    <p:nvPicPr>
                      <p:cNvPr id="0" name=""/>
                      <p:cNvPicPr/>
                      <p:nvPr/>
                    </p:nvPicPr>
                    <p:blipFill>
                      <a:blip r:embed="rId8"/>
                      <a:stretch>
                        <a:fillRect/>
                      </a:stretch>
                    </p:blipFill>
                    <p:spPr>
                      <a:xfrm>
                        <a:off x="161924" y="1150938"/>
                        <a:ext cx="6591301" cy="2314575"/>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3743950622"/>
              </p:ext>
            </p:extLst>
          </p:nvPr>
        </p:nvGraphicFramePr>
        <p:xfrm>
          <a:off x="161924" y="6134100"/>
          <a:ext cx="6586539" cy="2314575"/>
        </p:xfrm>
        <a:graphic>
          <a:graphicData uri="http://schemas.openxmlformats.org/presentationml/2006/ole">
            <mc:AlternateContent xmlns:mc="http://schemas.openxmlformats.org/markup-compatibility/2006">
              <mc:Choice xmlns:v="urn:schemas-microsoft-com:vml" Requires="v">
                <p:oleObj spid="_x0000_s137871" name="Worksheet" r:id="rId9" imgW="6629400" imgH="2314575" progId="Excel.Sheet.12">
                  <p:link updateAutomatic="1"/>
                </p:oleObj>
              </mc:Choice>
              <mc:Fallback>
                <p:oleObj name="Worksheet" r:id="rId9" imgW="6629400" imgH="2314575" progId="Excel.Sheet.12">
                  <p:link updateAutomatic="1"/>
                  <p:pic>
                    <p:nvPicPr>
                      <p:cNvPr id="0" name=""/>
                      <p:cNvPicPr/>
                      <p:nvPr/>
                    </p:nvPicPr>
                    <p:blipFill>
                      <a:blip r:embed="rId10"/>
                      <a:stretch>
                        <a:fillRect/>
                      </a:stretch>
                    </p:blipFill>
                    <p:spPr>
                      <a:xfrm>
                        <a:off x="161924" y="6134100"/>
                        <a:ext cx="6586539" cy="2314575"/>
                      </a:xfrm>
                      <a:prstGeom prst="rect">
                        <a:avLst/>
                      </a:prstGeom>
                    </p:spPr>
                  </p:pic>
                </p:oleObj>
              </mc:Fallback>
            </mc:AlternateContent>
          </a:graphicData>
        </a:graphic>
      </p:graphicFrame>
    </p:spTree>
    <p:extLst>
      <p:ext uri="{BB962C8B-B14F-4D97-AF65-F5344CB8AC3E}">
        <p14:creationId xmlns:p14="http://schemas.microsoft.com/office/powerpoint/2010/main" val="590284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7"/>
          <p:cNvSpPr txBox="1">
            <a:spLocks/>
          </p:cNvSpPr>
          <p:nvPr/>
        </p:nvSpPr>
        <p:spPr bwMode="gray">
          <a:xfrm>
            <a:off x="3806367" y="8647089"/>
            <a:ext cx="1273633" cy="430968"/>
          </a:xfrm>
          <a:prstGeom prst="rect">
            <a:avLst/>
          </a:prstGeom>
        </p:spPr>
        <p:txBody>
          <a:bodyPr vert="horz" lIns="0" tIns="0" rIns="132923" bIns="0" rtlCol="0">
            <a:noAutofit/>
          </a:bodyPr>
          <a:lstStyle/>
          <a:p>
            <a:pPr algn="r">
              <a:buFont typeface="Arial" pitchFamily="34" charset="0"/>
              <a:buNone/>
              <a:defRPr/>
            </a:pPr>
            <a:r>
              <a:rPr lang="ar-KW" sz="646" b="1" dirty="0" smtClean="0">
                <a:solidFill>
                  <a:schemeClr val="bg1"/>
                </a:solidFill>
                <a:cs typeface="Arial" pitchFamily="34" charset="0"/>
              </a:rPr>
              <a:t>تلفون:6666 2226 965+ </a:t>
            </a:r>
          </a:p>
          <a:p>
            <a:pPr algn="r">
              <a:buFont typeface="Arial" pitchFamily="34" charset="0"/>
              <a:buNone/>
              <a:defRPr/>
            </a:pPr>
            <a:r>
              <a:rPr lang="ar-KW" sz="646" b="1" dirty="0" smtClean="0">
                <a:solidFill>
                  <a:schemeClr val="bg1"/>
                </a:solidFill>
                <a:cs typeface="Arial" pitchFamily="34" charset="0"/>
              </a:rPr>
              <a:t>فاكس:6793 2226 965+</a:t>
            </a:r>
            <a:endParaRPr lang="ar-SA" sz="646" b="1" dirty="0">
              <a:solidFill>
                <a:schemeClr val="bg1"/>
              </a:solidFill>
              <a:cs typeface="Arial" pitchFamily="34" charset="0"/>
            </a:endParaRPr>
          </a:p>
        </p:txBody>
      </p:sp>
      <p:sp>
        <p:nvSpPr>
          <p:cNvPr id="4" name="Text Placeholder 5"/>
          <p:cNvSpPr>
            <a:spLocks noGrp="1"/>
          </p:cNvSpPr>
          <p:nvPr>
            <p:ph type="body" sz="quarter" idx="10"/>
          </p:nvPr>
        </p:nvSpPr>
        <p:spPr>
          <a:xfrm>
            <a:off x="3229593" y="3774373"/>
            <a:ext cx="2991102" cy="3190508"/>
          </a:xfrm>
        </p:spPr>
        <p:txBody>
          <a:bodyPr vert="horz" lIns="0" tIns="0" rIns="0" bIns="0" rtlCol="0" anchor="b">
            <a:noAutofit/>
          </a:bodyPr>
          <a:lstStyle/>
          <a:p>
            <a:pPr marL="0" indent="0" algn="just" rtl="1">
              <a:spcBef>
                <a:spcPts val="185"/>
              </a:spcBef>
              <a:buNone/>
              <a:defRPr/>
            </a:pPr>
            <a:endParaRPr lang="ar-SA" dirty="0">
              <a:solidFill>
                <a:schemeClr val="bg1"/>
              </a:solidFill>
              <a:latin typeface="+mj-lt"/>
            </a:endParaRPr>
          </a:p>
          <a:p>
            <a:pPr marL="0" indent="0" algn="justLow" rtl="1">
              <a:spcBef>
                <a:spcPts val="185"/>
              </a:spcBef>
              <a:buNone/>
              <a:defRPr/>
            </a:pPr>
            <a:r>
              <a:rPr lang="ar-SA" dirty="0">
                <a:solidFill>
                  <a:schemeClr val="bg1"/>
                </a:solidFill>
                <a:latin typeface="+mj-lt"/>
              </a:rPr>
              <a:t>يجب ملاحظة أن هذا التقرير لا يشكل توصيات استثمارية أو ما إذا كان على المستثمرين الاستمرار في استثماراتهم </a:t>
            </a:r>
            <a:r>
              <a:rPr lang="ar-SA" dirty="0" smtClean="0">
                <a:solidFill>
                  <a:schemeClr val="bg1"/>
                </a:solidFill>
                <a:latin typeface="+mj-lt"/>
              </a:rPr>
              <a:t>الخاصة. </a:t>
            </a:r>
            <a:r>
              <a:rPr lang="ar-SA" dirty="0">
                <a:solidFill>
                  <a:schemeClr val="bg1"/>
                </a:solidFill>
                <a:latin typeface="+mj-lt"/>
              </a:rPr>
              <a:t>وقد تم إعداد التقرير فقط للغرض المنصوص عليه و لا ينبغي الاعتماد </a:t>
            </a:r>
            <a:r>
              <a:rPr lang="ar-SA" dirty="0" smtClean="0">
                <a:solidFill>
                  <a:schemeClr val="bg1"/>
                </a:solidFill>
                <a:latin typeface="+mj-lt"/>
              </a:rPr>
              <a:t>عليه </a:t>
            </a:r>
            <a:r>
              <a:rPr lang="ar-SA" dirty="0">
                <a:solidFill>
                  <a:schemeClr val="bg1"/>
                </a:solidFill>
                <a:latin typeface="+mj-lt"/>
              </a:rPr>
              <a:t>لأي غرض آخر.</a:t>
            </a:r>
          </a:p>
          <a:p>
            <a:pPr marL="0" indent="0" algn="just" rtl="1">
              <a:spcBef>
                <a:spcPts val="185"/>
              </a:spcBef>
              <a:buNone/>
              <a:defRPr/>
            </a:pPr>
            <a:endParaRPr lang="ar-SA" dirty="0">
              <a:solidFill>
                <a:schemeClr val="bg1"/>
              </a:solidFill>
              <a:latin typeface="+mj-lt"/>
            </a:endParaRPr>
          </a:p>
          <a:p>
            <a:pPr marL="0" indent="0" algn="justLow" rtl="1">
              <a:spcBef>
                <a:spcPts val="185"/>
              </a:spcBef>
              <a:buNone/>
              <a:defRPr/>
            </a:pPr>
            <a:r>
              <a:rPr lang="ar-SA" dirty="0">
                <a:solidFill>
                  <a:schemeClr val="bg1"/>
                </a:solidFill>
                <a:latin typeface="+mj-lt"/>
              </a:rPr>
              <a:t>وأعد هذا التقرير للتداول العام وتم ارساله لك كعميل، لغرض تقديم المعلومات العامة </a:t>
            </a:r>
            <a:r>
              <a:rPr lang="ar-SA" dirty="0" smtClean="0">
                <a:solidFill>
                  <a:schemeClr val="bg1"/>
                </a:solidFill>
                <a:latin typeface="+mj-lt"/>
              </a:rPr>
              <a:t>فقط. </a:t>
            </a:r>
            <a:r>
              <a:rPr lang="ar-SA" dirty="0">
                <a:solidFill>
                  <a:schemeClr val="bg1"/>
                </a:solidFill>
                <a:latin typeface="+mj-lt"/>
              </a:rPr>
              <a:t>وليس المقصود منه عرض أو تقديم المشورة فيما يتعلق بشراء أو بيع أي ورقة مالية.</a:t>
            </a:r>
          </a:p>
          <a:p>
            <a:pPr marL="0" indent="0" algn="just" rtl="1">
              <a:spcBef>
                <a:spcPts val="185"/>
              </a:spcBef>
              <a:buNone/>
              <a:defRPr/>
            </a:pPr>
            <a:endParaRPr lang="ar-SA" dirty="0">
              <a:solidFill>
                <a:schemeClr val="bg1"/>
              </a:solidFill>
              <a:latin typeface="+mj-lt"/>
            </a:endParaRPr>
          </a:p>
          <a:p>
            <a:pPr marL="0" indent="0" algn="just" rtl="1">
              <a:spcBef>
                <a:spcPts val="185"/>
              </a:spcBef>
              <a:buNone/>
              <a:defRPr/>
            </a:pPr>
            <a:r>
              <a:rPr lang="ar-SA" dirty="0">
                <a:solidFill>
                  <a:schemeClr val="bg1"/>
                </a:solidFill>
                <a:latin typeface="+mj-lt"/>
              </a:rPr>
              <a:t>على الرغم من أن المعلومات في هذا التقرير تم جمعها من </a:t>
            </a:r>
            <a:r>
              <a:rPr lang="ar-KW" dirty="0" smtClean="0">
                <a:solidFill>
                  <a:schemeClr val="bg1"/>
                </a:solidFill>
                <a:latin typeface="+mj-lt"/>
              </a:rPr>
              <a:t>ال</a:t>
            </a:r>
            <a:r>
              <a:rPr lang="ar-SA" dirty="0" smtClean="0">
                <a:solidFill>
                  <a:schemeClr val="bg1"/>
                </a:solidFill>
                <a:latin typeface="+mj-lt"/>
              </a:rPr>
              <a:t>مصادر </a:t>
            </a:r>
            <a:r>
              <a:rPr lang="ar-SA" dirty="0">
                <a:solidFill>
                  <a:schemeClr val="bg1"/>
                </a:solidFill>
                <a:latin typeface="+mj-lt"/>
              </a:rPr>
              <a:t>التي تعتقد الشركة بأنها موثوق بها، </a:t>
            </a:r>
            <a:r>
              <a:rPr lang="ar-SA" dirty="0" smtClean="0">
                <a:solidFill>
                  <a:schemeClr val="bg1"/>
                </a:solidFill>
                <a:latin typeface="+mj-lt"/>
              </a:rPr>
              <a:t>نحن </a:t>
            </a:r>
            <a:r>
              <a:rPr lang="ar-SA" dirty="0">
                <a:solidFill>
                  <a:schemeClr val="bg1"/>
                </a:solidFill>
                <a:latin typeface="+mj-lt"/>
              </a:rPr>
              <a:t>لم نقم بالتحقق منها بشكل مستقل سواء كانت دقيقة </a:t>
            </a:r>
            <a:r>
              <a:rPr lang="ar-SA" dirty="0" smtClean="0">
                <a:solidFill>
                  <a:schemeClr val="bg1"/>
                </a:solidFill>
                <a:latin typeface="+mj-lt"/>
              </a:rPr>
              <a:t>أوغير </a:t>
            </a:r>
            <a:r>
              <a:rPr lang="ar-SA" dirty="0">
                <a:solidFill>
                  <a:schemeClr val="bg1"/>
                </a:solidFill>
                <a:latin typeface="+mj-lt"/>
              </a:rPr>
              <a:t>كاملة. لا توجد مسؤولية على الشركة بسبب أي خسائر ناتجة بصورة مباشرة أو غير مباشرة، من استخدام هذه المعلومات.</a:t>
            </a:r>
          </a:p>
          <a:p>
            <a:pPr marL="0" indent="0" algn="just" rtl="1">
              <a:spcBef>
                <a:spcPts val="185"/>
              </a:spcBef>
              <a:buNone/>
              <a:defRPr/>
            </a:pPr>
            <a:endParaRPr lang="ar-SA" dirty="0">
              <a:solidFill>
                <a:schemeClr val="bg1"/>
              </a:solidFill>
              <a:latin typeface="+mj-lt"/>
            </a:endParaRPr>
          </a:p>
          <a:p>
            <a:pPr marL="0" indent="0" algn="just" rtl="1">
              <a:spcBef>
                <a:spcPts val="185"/>
              </a:spcBef>
              <a:buNone/>
              <a:defRPr/>
            </a:pPr>
            <a:r>
              <a:rPr lang="ar-SA" dirty="0">
                <a:solidFill>
                  <a:schemeClr val="bg1"/>
                </a:solidFill>
              </a:rPr>
              <a:t>شركة الاستثمارات الوطنية</a:t>
            </a:r>
            <a:r>
              <a:rPr lang="ar-KW" dirty="0">
                <a:solidFill>
                  <a:schemeClr val="bg1"/>
                </a:solidFill>
              </a:rPr>
              <a:t>  ش.م.ك.ع.</a:t>
            </a:r>
            <a:endParaRPr lang="ar-SA" dirty="0">
              <a:solidFill>
                <a:schemeClr val="bg1"/>
              </a:solidFill>
            </a:endParaRPr>
          </a:p>
        </p:txBody>
      </p:sp>
      <p:sp>
        <p:nvSpPr>
          <p:cNvPr id="6" name="Text Placeholder 7"/>
          <p:cNvSpPr txBox="1">
            <a:spLocks/>
          </p:cNvSpPr>
          <p:nvPr/>
        </p:nvSpPr>
        <p:spPr bwMode="gray">
          <a:xfrm>
            <a:off x="5080000" y="8647089"/>
            <a:ext cx="1273633" cy="430968"/>
          </a:xfrm>
          <a:prstGeom prst="rect">
            <a:avLst/>
          </a:prstGeom>
        </p:spPr>
        <p:txBody>
          <a:bodyPr vert="horz" lIns="0" tIns="0" rIns="132923" bIns="0" rtlCol="0">
            <a:noAutofit/>
          </a:bodyPr>
          <a:lstStyle/>
          <a:p>
            <a:pPr algn="r">
              <a:buFont typeface="Arial" pitchFamily="34" charset="0"/>
              <a:buNone/>
              <a:defRPr/>
            </a:pPr>
            <a:r>
              <a:rPr lang="ar-SA" sz="646" b="1" dirty="0">
                <a:solidFill>
                  <a:schemeClr val="bg1"/>
                </a:solidFill>
                <a:cs typeface="Arial" pitchFamily="34" charset="0"/>
              </a:rPr>
              <a:t>شركة الاستثمارات الوطنية</a:t>
            </a:r>
          </a:p>
          <a:p>
            <a:pPr algn="r">
              <a:buFont typeface="Arial" pitchFamily="34" charset="0"/>
              <a:buNone/>
              <a:defRPr/>
            </a:pPr>
            <a:r>
              <a:rPr lang="ar-SA" sz="646" b="1" dirty="0">
                <a:solidFill>
                  <a:schemeClr val="bg1"/>
                </a:solidFill>
                <a:cs typeface="Arial" pitchFamily="34" charset="0"/>
              </a:rPr>
              <a:t>شرق, شارع المتنبي</a:t>
            </a:r>
          </a:p>
          <a:p>
            <a:pPr algn="r">
              <a:buFont typeface="Arial" pitchFamily="34" charset="0"/>
              <a:buNone/>
              <a:defRPr/>
            </a:pPr>
            <a:r>
              <a:rPr lang="ar-SA" sz="646" b="1" dirty="0">
                <a:solidFill>
                  <a:schemeClr val="bg1"/>
                </a:solidFill>
                <a:cs typeface="Arial" pitchFamily="34" charset="0"/>
              </a:rPr>
              <a:t>مبنى </a:t>
            </a:r>
            <a:r>
              <a:rPr lang="ar-SA" sz="646" b="1" dirty="0" smtClean="0">
                <a:solidFill>
                  <a:schemeClr val="bg1"/>
                </a:solidFill>
                <a:cs typeface="Arial" pitchFamily="34" charset="0"/>
              </a:rPr>
              <a:t>الخليجية</a:t>
            </a:r>
            <a:endParaRPr lang="en-US" sz="646" b="1" dirty="0" smtClean="0">
              <a:solidFill>
                <a:schemeClr val="bg1"/>
              </a:solidFill>
              <a:cs typeface="Arial" pitchFamily="34" charset="0"/>
            </a:endParaRPr>
          </a:p>
          <a:p>
            <a:pPr algn="r">
              <a:buFont typeface="Arial" pitchFamily="34" charset="0"/>
              <a:buNone/>
              <a:defRPr/>
            </a:pPr>
            <a:r>
              <a:rPr lang="ar-KW" sz="646" b="1" dirty="0" smtClean="0">
                <a:solidFill>
                  <a:schemeClr val="bg1"/>
                </a:solidFill>
                <a:cs typeface="Arial" pitchFamily="34" charset="0"/>
              </a:rPr>
              <a:t>ص. ب. 25667 الصفاة 13117 الكويت </a:t>
            </a:r>
            <a:endParaRPr lang="ar-SA" sz="646" b="1" dirty="0">
              <a:solidFill>
                <a:schemeClr val="bg1"/>
              </a:solidFill>
              <a:cs typeface="Arial" pitchFamily="34" charset="0"/>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993067" cy="8983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304480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17643</TotalTime>
  <Words>1388</Words>
  <Application>Microsoft Office PowerPoint</Application>
  <PresentationFormat>On-screen Show (4:3)</PresentationFormat>
  <Paragraphs>72</Paragraphs>
  <Slides>7</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Links</vt:lpstr>
      </vt:variant>
      <vt:variant>
        <vt:i4>11</vt:i4>
      </vt:variant>
      <vt:variant>
        <vt:lpstr>Slide Titles</vt:lpstr>
      </vt:variant>
      <vt:variant>
        <vt:i4>7</vt:i4>
      </vt:variant>
    </vt:vector>
  </HeadingPairs>
  <TitlesOfParts>
    <vt:vector size="24" baseType="lpstr">
      <vt:lpstr>Arial</vt:lpstr>
      <vt:lpstr>Calibri</vt:lpstr>
      <vt:lpstr>Calibri Light</vt:lpstr>
      <vt:lpstr>Times New Roman</vt:lpstr>
      <vt:lpstr>Wingdings</vt:lpstr>
      <vt:lpstr>Office Theme</vt:lpstr>
      <vt:lpstr>file:///\\nicfps\laid$\Researches%20&amp;%20Studies\Work%20Files\Periodic%20Reports\Boursa%20Kuwait\Weekly\2020\Master%20Model%20for%20weekly%20(wealth%20management)v.1%20-%20Copy.xlsx!Indcies%20!R2C2:R7C9</vt:lpstr>
      <vt:lpstr>file:///\\nicfps\laid$\Researches%20&amp;%20Studies\Work%20Files\Periodic%20Reports\Boursa%20Kuwait\Weekly\2020\Master%20Model%20for%20weekly%20(wealth%20management)v.1%20-%20Copy.xlsx!sector%20indices%20%20!%5bMaster%20Model%20for%20weekly%20(wealth%20management)v.1%20-%20Copy.xlsx%5dsector%20indices%20%20%20Chart%201</vt:lpstr>
      <vt:lpstr>file:///\\nicfps\laid$\Researches%20&amp;%20Studies\Work%20Files\Periodic%20Reports\Boursa%20Kuwait\Weekly\2020\Master%20Model%20for%20weekly%20(wealth%20management)v.1%20-%20Copy.xlsx!sector%20indices%20%20!%5bMaster%20Model%20for%20weekly%20(wealth%20management)v.1%20-%20Copy.xlsx%5dsector%20indices%20%20%20Chart%202</vt:lpstr>
      <vt:lpstr>file:///\\nicfps\laid$\Researches%20&amp;%20Studies\Work%20Files\Periodic%20Reports\Boursa%20Kuwait\Weekly\2020\Master%20Model%20for%20weekly%20(wealth%20management)v.1%20-%20Copy.xlsx!sector%20indices%20%20!R2C24:R17C28</vt:lpstr>
      <vt:lpstr>file:///\\nicfps\laid$\Researches%20&amp;%20Studies\Work%20Files\Periodic%20Reports\Boursa%20Kuwait\Weekly\2020\Master%20Model%20for%20weekly%20(wealth%20management)v.1%20-%20Copy.xlsx!Companies%20(P%20Market)!R3C2:R25C9</vt:lpstr>
      <vt:lpstr>file:///\\nicfps\laid$\Researches%20&amp;%20Studies\Work%20Files\Periodic%20Reports\Boursa%20Kuwait\Weekly\2020\Master%20Model%20for%20weekly%20(wealth%20management)v.1%20-%20Copy.xlsx!(P%20Market)%20chart!%5bMaster%20Model%20for%20weekly%20(wealth%20management)v.1%20-%20Copy.xlsx%5d(P%20Market)%20chart%20Chart%202</vt:lpstr>
      <vt:lpstr>file:///\\nicfps\laid$\Researches%20&amp;%20Studies\Work%20Files\Periodic%20Reports\Boursa%20Kuwait\Weekly\2020\Master%20Model%20for%20weekly%20(wealth%20management)v.1%20-%20Copy.xlsx!companies%20(Main%20Market&amp;%20chart)!R3C22:R15C29</vt:lpstr>
      <vt:lpstr>file:///\\nicfps\laid$\Researches%20&amp;%20Studies\Work%20Files\Periodic%20Reports\Boursa%20Kuwait\Weekly\2020\Master%20Model%20for%20weekly%20(wealth%20management)v.1%20-%20Copy.xlsx!companies%20(Main%20Market&amp;%20chart)!%5bMaster%20Model%20for%20weekly%20(wealth%20management)v.1%20-%20Copy.xlsx%5dcompanies%20(Main%20Market&amp;%20chart)%20Chart%201</vt:lpstr>
      <vt:lpstr>file:///\\nicfps\laid$\Researches%20&amp;%20Studies\Work%20Files\Periodic%20Reports\Boursa%20Kuwait\Weekly\2020\Master%20Model%20for%20weekly%20(wealth%20management)v.1%20-%20Copy.xlsx!companies%20(Main%20Market&amp;%20chart)!R3C12:R15C19</vt:lpstr>
      <vt:lpstr>file:///\\nicfps\laid$\Researches%20&amp;%20Studies\Work%20Files\Periodic%20Reports\Boursa%20Kuwait\Weekly\2020\Master%20Model%20for%20weekly%20(wealth%20management)v.1%20-%20Copy.xlsx!companies%20(Main%20Market&amp;%20chart)!R3C2:R15C9</vt:lpstr>
      <vt:lpstr>file:///\\nicfps\laid$\Researches%20&amp;%20Studies\Work%20Files\Periodic%20Reports\Boursa%20Kuwait\Weekly\2020\Master%20Model%20for%20weekly%20(wealth%20management)v.1%20-%20Copy.xlsx!companies%20(Main%20Market&amp;%20chart)!R3C32:R15C39</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شركة الاستثمارات الوطنية  ش.م.ك.</dc:title>
  <dc:creator>Alaa Alatilie</dc:creator>
  <cp:lastModifiedBy>Hossam Ahmed</cp:lastModifiedBy>
  <cp:revision>3654</cp:revision>
  <cp:lastPrinted>2019-01-10T11:21:43Z</cp:lastPrinted>
  <dcterms:created xsi:type="dcterms:W3CDTF">2015-01-14T07:25:06Z</dcterms:created>
  <dcterms:modified xsi:type="dcterms:W3CDTF">2020-12-17T12:41:18Z</dcterms:modified>
</cp:coreProperties>
</file>