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10" d="100"/>
          <a:sy n="110" d="100"/>
        </p:scale>
        <p:origin x="1770" y="78"/>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12/17/2020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12/17/2020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2020/12/17</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952340"/>
            <a:ext cx="6591300" cy="4927631"/>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بورصة </a:t>
            </a: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الكويت تغلق </a:t>
            </a:r>
            <a:r>
              <a:rPr lang="ar-SA" sz="1100" b="1" dirty="0" smtClean="0">
                <a:solidFill>
                  <a:srgbClr val="00B050"/>
                </a:solidFill>
                <a:latin typeface="Calibri" panose="020F0502020204030204" pitchFamily="34" charset="0"/>
                <a:ea typeface="Calibri" panose="020F0502020204030204" pitchFamily="34" charset="0"/>
                <a:cs typeface="Calibri" panose="020F0502020204030204" pitchFamily="34" charset="0"/>
              </a:rPr>
              <a:t>على مكاسب أسبوعية للأسبوع الثاني على التوالي </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أنهت بورصة الكويت تعاملاتها للأسبوع المنتهي في السابع عشر من ديسمبر على ارتفاع جماعي في أداء مؤشراتها مقارنة مع اقفال الأسبوع الماضي، حيث ارتفع مؤشر السوق العام بنسبة 1.5%، ومؤشر السوق الأول بنسبة 1.3%، ومؤشر السوق الرئيسي منفردا بنسبة 2%. كما ارتفع المعدل اليومي لقيمة الأسهم المتداولة بنسبة 2.6% إلى 49.2 مليون د.ك خلال الأسبوع بالمقارنة مع 37 مليون د.ك للأسبوع الماضي، وكذلك المعدل اليومي لكمية الأسهم المتداولة بنسبة 12.6% إلي 244 مليون سهم بالمقارنة مع 217 مليون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جاء أداء مؤشرات البورصة مزيجا بين الصعود والهبوط خلال جلسات الأسبوع، حيث أغلقت ثلاث جلسات في النطاق الإيجابي، في حين اكتست جلستين باللون الأحمر، وسط مزيج من الزخم الشرائي والبيعي على كل من أسهم السوق الأول وكذلك السوق الرئيسي. حيث شهدت العديد من أسهم السوق الأول ضغوطا بيعية واضحة خلال الجلسات الأولى من الأسبوع، أما جلستي التداول الأخيرة فقد شهدت زخما ايجابيا نسبيا على أسهم المؤشر، يُذكر أن سهم بنك الكويت الوطني قد ارتفع خلال جلسة نهاية الأسبوع فقط بنسبة 2.7% إلى مستوى 861 فلس، وذلك على أثر اعادة أوزان بعض الأسهم من قبل المؤشرات العالمية، الأمر الذي عزز كثيرا من ارتفاع قيم تداول الجلسة بشكل عام، وبنك الكويت الوطني بشكل خاص، </a:t>
            </a:r>
            <a:r>
              <a:rPr lang="ar-KW" sz="1100" dirty="0">
                <a:latin typeface="Calibri" panose="020F0502020204030204" pitchFamily="34" charset="0"/>
                <a:ea typeface="Calibri" panose="020F0502020204030204" pitchFamily="34" charset="0"/>
              </a:rPr>
              <a:t>ومع هذه الارتفاعات </a:t>
            </a:r>
            <a:r>
              <a:rPr lang="ar-SA" sz="1100" dirty="0">
                <a:latin typeface="Calibri" panose="020F0502020204030204" pitchFamily="34" charset="0"/>
                <a:ea typeface="Calibri" panose="020F0502020204030204" pitchFamily="34" charset="0"/>
              </a:rPr>
              <a:t>حقق مؤشر السوق الأول مكاسب سوقية أسبوعية وتجاوزه لمستوى 6,170 نقطة للمرة الأولى منذ أواخر شهر نوفمبر الماضي.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rPr>
              <a:t> أما أداء مؤشر السوق الرئيسي  فقد واصل تفوقه على أداء بقية المؤشرات للأسبوع الثالث على التوالي، حيث شهدت شريحة واسعة من أسهم المؤشر زخما شرائيا ملحوظا خلال الجلسات الأولى بشكل خاص، محققة بذلك مكاسب سوقية ملحوظة، الأمر الذي عزز من تحقيق مؤشر السوق الرئيسي لمكاسب أسبوعية على مدار  ستة أسابيع متتالية،  في حين شهدت بعض الأسهم ضغوطا بيعية وجني أرباح خلال جلستي التداول الأخيرة، يُذكر أن قيم تداول أسهم السوق الرئيسي قد تراجعت إلى 27% من اجمالي قيم تداول السوق البالغة نحو 245.9 مليون د.ك، وذلك بالمقارنة مع 35% خلال الأسبوع الأسابق، والتي قد تكون اشارة إلى زيادة توجه المستثمرين نحو الأسهم القيادية  خلال هذه الفترة.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52400" y="2730761"/>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57350788"/>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758"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91300" cy="6919843"/>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أهم </a:t>
            </a:r>
            <a:r>
              <a:rPr lang="ar-SA" sz="1100" b="1" u="sng" dirty="0">
                <a:latin typeface="Calibri" panose="020F0502020204030204" pitchFamily="34" charset="0"/>
                <a:ea typeface="Calibri" panose="020F0502020204030204" pitchFamily="34" charset="0"/>
                <a:cs typeface="Calibri" panose="020F0502020204030204" pitchFamily="34" charset="0"/>
              </a:rPr>
              <a:t>افصاحات الشركات خلال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الفترة</a:t>
            </a:r>
          </a:p>
          <a:p>
            <a:pPr marL="171450" indent="-171450" algn="justLow" rtl="1">
              <a:lnSpc>
                <a:spcPct val="150000"/>
              </a:lnSpc>
              <a:spcAft>
                <a:spcPts val="800"/>
              </a:spcAft>
              <a:buFont typeface="Wingdings" panose="05000000000000000000" pitchFamily="2" charset="2"/>
              <a:buChar char="§"/>
            </a:pPr>
            <a:r>
              <a:rPr lang="ar-SA" sz="1100" dirty="0" smtClean="0"/>
              <a:t>ارتفعت </a:t>
            </a:r>
            <a:r>
              <a:rPr lang="ar-SA" sz="1100" dirty="0"/>
              <a:t>أرباح شركة بوبيان للبتروكيماويات بنسبة 54% إلى 5.1 مليون د.ك، وذلك عن النصف الأول المنتهي في 31/10/2020.</a:t>
            </a:r>
            <a:endParaRPr lang="en-US" sz="1100" dirty="0"/>
          </a:p>
          <a:p>
            <a:pPr marL="171450" indent="-171450" algn="justLow" rtl="1">
              <a:lnSpc>
                <a:spcPct val="150000"/>
              </a:lnSpc>
              <a:spcAft>
                <a:spcPts val="800"/>
              </a:spcAft>
              <a:buFont typeface="Wingdings" panose="05000000000000000000" pitchFamily="2" charset="2"/>
              <a:buChar char="§"/>
            </a:pPr>
            <a:r>
              <a:rPr lang="ar-SA" sz="1000" dirty="0">
                <a:ea typeface="Calibri" panose="020F0502020204030204" pitchFamily="34" charset="0"/>
              </a:rPr>
              <a:t>وافق مجلس مفوضي هيئة أسواق المال على طلب شركة أسمنت الخليج بالإنسحاب الإختياري من البورصة، على أن يكون يوم الأثنين الموافق 14 من ديسمبر الجاري هو آخر يوم تداول لأسهم الشركة في بورصة الكويت.</a:t>
            </a:r>
            <a:endParaRPr lang="en-US" sz="1000" dirty="0">
              <a:ea typeface="Calibri" panose="020F0502020204030204" pitchFamily="34" charset="0"/>
            </a:endParaRPr>
          </a:p>
          <a:p>
            <a:pPr marL="171450" indent="-171450" algn="justLow" rtl="1">
              <a:lnSpc>
                <a:spcPct val="150000"/>
              </a:lnSpc>
              <a:spcAft>
                <a:spcPts val="800"/>
              </a:spcAft>
              <a:buFont typeface="Wingdings" panose="05000000000000000000" pitchFamily="2" charset="2"/>
              <a:buChar char="§"/>
            </a:pPr>
            <a:r>
              <a:rPr lang="ar-SA" sz="1000" dirty="0">
                <a:ea typeface="Calibri" panose="020F0502020204030204" pitchFamily="34" charset="0"/>
              </a:rPr>
              <a:t>قرر مجلس إدارة شركة طيران الجزيرة في اجتماعه يوم الثلاثاء الموافق 15 ديسمبر 2020 تأجيل البت في الإنهاء المقترح لعقد الصيانة مع الشركة المكلفة حتى يتم الإنتهاء من دراسة كافة الجوانب الفنية المتعلقة </a:t>
            </a:r>
            <a:r>
              <a:rPr lang="ar-SA" sz="1000" dirty="0" smtClean="0">
                <a:ea typeface="Calibri" panose="020F0502020204030204" pitchFamily="34" charset="0"/>
              </a:rPr>
              <a:t>به.</a:t>
            </a: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أوصى مجلس إدارة شركة الكويت والشرق الأوسط للإستثمار المالي خلال اجتماعه المنعقد في 13/12/2020 بإطفاء الخسائر المتراكمة بمبلغ 3.8 مليون د.ك، وكذلك تخفيض رأس المال من مبلغ 26.4 مليون د.ك إلى 22 مليون د.ك.</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أفادت بورصة الكويت بعودة التداول على  أسهم شركة إيفا للفنادق والمنتجعات اعتباراً من يوم الثلاثاء الموافق 15-12-2020 بناء على افصاح الشركة الذي يفيد بإطفاء جزء من خسائر الشركة المتراكمة والتي أصبحت اقل من 75% من رأس المال المدفوع.</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أفادت شركة نور للإستثمار المالي بأنها قامت بسداد مُبكر لجزء من المديونيات القائة على الشركة بقيمة 1,260,000 د.ك.</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أفادت شركة وربة كابيتال القابضة بأن الجمعية العامة العادية للشركة سوف تنعقد في يوم الأحد الموافق 27 ديسمبر  الجاري، لمناقشة البنود المدرجة على جدول الأعمال، عن السنة المالية المنتهية في 31 يوليو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أفادت شركة أركان الكويت العقارية بأن الجمعية العامة العادية للشركة سوف تنعقد في يوم الأربعاء الموافق 30 ديسمبر  الجاري، لمناقشة البنود المدرجة على جدول الأعمال، عن السنة المالية المنتهية في 31 أكتوبر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أكدت شركة السكب الكويتية على أن تاريخ حيازة السهم 27/12/2020، والخاص بإستحقاقات التوزيع العيني للسهم. </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حازت شركة برقان لحفر الآبار والتجارة والصيانة، على أقل الأسعار في المناقصة الخاصة بمشروع جنوب الكويت للنقل والحفر والمعالجة، بقيمة اجمالية تبلغ 167.3 مليون د.ك.</a:t>
            </a:r>
            <a:endParaRPr lang="en-US" sz="1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200" b="1" u="sng" dirty="0"/>
              <a:t>أسعار النفط </a:t>
            </a:r>
            <a:endParaRPr lang="ar-SA" sz="12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spcAft>
                <a:spcPts val="800"/>
              </a:spcAft>
            </a:pPr>
            <a:r>
              <a:rPr lang="ar-SA" sz="1100" dirty="0">
                <a:latin typeface="Calibri" panose="020F0502020204030204" pitchFamily="34" charset="0"/>
                <a:ea typeface="Calibri" panose="020F0502020204030204" pitchFamily="34" charset="0"/>
              </a:rPr>
              <a:t>واصلت أسعار خام النفط ارتفاعها للأسبوع السابع على التوالي، حيث نجح خام برنت في تجاوز مستوى </a:t>
            </a:r>
            <a:r>
              <a:rPr lang="en-US" sz="1100" dirty="0">
                <a:latin typeface="Arial" panose="020B0604020202020204" pitchFamily="34" charset="0"/>
                <a:ea typeface="Calibri" panose="020F0502020204030204" pitchFamily="34" charset="0"/>
                <a:cs typeface="Arial" panose="020B0604020202020204" pitchFamily="34" charset="0"/>
              </a:rPr>
              <a:t>51</a:t>
            </a:r>
            <a:r>
              <a:rPr lang="ar-SA" sz="1100" dirty="0">
                <a:latin typeface="Calibri" panose="020F0502020204030204" pitchFamily="34" charset="0"/>
                <a:ea typeface="Calibri" panose="020F0502020204030204" pitchFamily="34" charset="0"/>
              </a:rPr>
              <a:t> دولار أمريكي، وذلك للمرة الأولى منذ شهر فبراير الماضي، وسط متابعة عمليات التطعيم ضد كوفيد 19،  وانخفاض انتاج النفط في أمريكا للمرة الأولى منذ نهاية شهر أكتوبر الماضي، وفقا لما أشارت إليه إدارة معلومات الطاقة.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spcAft>
                <a:spcPts val="800"/>
              </a:spcAft>
            </a:pPr>
            <a:r>
              <a:rPr lang="ar-SA" sz="1100" dirty="0">
                <a:latin typeface="Calibri" panose="020F0502020204030204" pitchFamily="34" charset="0"/>
                <a:ea typeface="Calibri" panose="020F0502020204030204" pitchFamily="34" charset="0"/>
              </a:rPr>
              <a:t> ومن جانب آخر، أفادت منظمة أوبك إن الطلب العالمي على النفط سيتعافى في العام 2021 بخطى أبطأ مما كان يُعتقد في السابق بسبب التأثير المستمر لجائحة فيروس كورونا التي أعاقت جهود المنظمة وحلفائها لدعم السوق، وأضافت أن الطلب سيرتفع بواقع 5.90 مليون برميل يوميا العام المقبل إلى 95.89 مليون برميل يوميا.</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كافة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ارتفاع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الصدارة  قطاع</a:t>
            </a:r>
            <a:r>
              <a:rPr lang="ar-SA" sz="1000" dirty="0"/>
              <a:t> </a:t>
            </a:r>
            <a:r>
              <a:rPr lang="ar-SA" sz="1000" dirty="0" smtClean="0"/>
              <a:t>التأمين بنسبة 7.7%، تلاه قطاع النفط والغاز بنسبة 7.2%، ثم قطاع الخدمات الإستهلاكية بنسبة 3.8%.</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50.7</a:t>
            </a:r>
            <a:r>
              <a:rPr lang="ar-KW" sz="1000" dirty="0" smtClean="0"/>
              <a:t>%</a:t>
            </a:r>
            <a:r>
              <a:rPr lang="ar-SA" sz="1000" dirty="0" smtClean="0"/>
              <a:t>، 13% 12.8%</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34.9</a:t>
            </a:r>
            <a:r>
              <a:rPr lang="ar-KW" sz="1000" dirty="0" smtClean="0"/>
              <a:t>%</a:t>
            </a:r>
            <a:r>
              <a:rPr lang="ar-SA" sz="1000" dirty="0" smtClean="0"/>
              <a:t>،</a:t>
            </a:r>
            <a:r>
              <a:rPr lang="ar-KW" sz="1000" dirty="0" smtClean="0"/>
              <a:t> </a:t>
            </a:r>
            <a:r>
              <a:rPr lang="ar-SA" sz="1000" dirty="0" smtClean="0"/>
              <a:t>20.7</a:t>
            </a:r>
            <a:r>
              <a:rPr lang="ar-KW" sz="1000" dirty="0" smtClean="0"/>
              <a:t>%و</a:t>
            </a:r>
            <a:r>
              <a:rPr lang="ar-SA" sz="1000" dirty="0" smtClean="0"/>
              <a:t> 16.3%</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794745145"/>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246"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5443934"/>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247"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513117140"/>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248"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بنك الكويت الوطني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62.8</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a:t>
            </a:r>
            <a:r>
              <a:rPr lang="ar-SA" sz="1000" dirty="0" smtClean="0"/>
              <a:t>سعر861 </a:t>
            </a:r>
            <a:r>
              <a:rPr lang="ar-SA" sz="1000" dirty="0" smtClean="0"/>
              <a:t>فلس مرتفعا بنسبة 1.8%</a:t>
            </a:r>
            <a:r>
              <a:rPr lang="ar-KW" sz="1000" dirty="0" smtClean="0"/>
              <a:t>،</a:t>
            </a:r>
            <a:r>
              <a:rPr lang="ar-SA" sz="1000" dirty="0" smtClean="0"/>
              <a:t> وجاء سهم </a:t>
            </a:r>
            <a:r>
              <a:rPr lang="ar-SA" sz="1000" dirty="0" smtClean="0"/>
              <a:t>شركة الإتصالات المتنقلة بالمركز </a:t>
            </a:r>
            <a:r>
              <a:rPr lang="ar-SA" sz="1000" dirty="0" smtClean="0"/>
              <a:t>الثاني </a:t>
            </a:r>
            <a:r>
              <a:rPr lang="ar-SA" sz="1000" dirty="0"/>
              <a:t>بقيمة تداول بلغ</a:t>
            </a:r>
            <a:r>
              <a:rPr lang="ar-KW" sz="1000" dirty="0"/>
              <a:t>ت</a:t>
            </a:r>
            <a:r>
              <a:rPr lang="ar-SA" sz="1000" dirty="0"/>
              <a:t> </a:t>
            </a:r>
            <a:r>
              <a:rPr lang="ar-SA" sz="1000" dirty="0" smtClean="0"/>
              <a:t>23.3</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627 </a:t>
            </a:r>
            <a:r>
              <a:rPr lang="ar-SA" sz="1000" dirty="0" smtClean="0"/>
              <a:t>فلس مرتفعا بنسبة </a:t>
            </a:r>
            <a:r>
              <a:rPr lang="ar-SA" sz="1000" dirty="0" smtClean="0"/>
              <a:t>3.1%، </a:t>
            </a:r>
            <a:r>
              <a:rPr lang="ar-KW" sz="1000" dirty="0" smtClean="0"/>
              <a:t>ثم </a:t>
            </a:r>
            <a:r>
              <a:rPr lang="ar-SA" sz="1000" dirty="0" smtClean="0"/>
              <a:t>جاء سهم</a:t>
            </a:r>
            <a:r>
              <a:rPr lang="ar-KW" sz="1000" dirty="0" smtClean="0"/>
              <a:t> </a:t>
            </a:r>
            <a:r>
              <a:rPr lang="ar-SA" sz="1000" dirty="0"/>
              <a:t>بيت التمويل الكويتي </a:t>
            </a:r>
            <a:r>
              <a:rPr lang="ar-SA" sz="1000" dirty="0" smtClean="0"/>
              <a:t>بالمركز </a:t>
            </a:r>
            <a:r>
              <a:rPr lang="ar-KW" sz="1000" dirty="0" smtClean="0"/>
              <a:t>الثالث</a:t>
            </a:r>
            <a:r>
              <a:rPr lang="ar-SA" sz="1000" dirty="0" smtClean="0"/>
              <a:t> بقيمة </a:t>
            </a:r>
            <a:r>
              <a:rPr lang="ar-SA" sz="1000" dirty="0"/>
              <a:t>تداول </a:t>
            </a:r>
            <a:r>
              <a:rPr lang="ar-SA" sz="1000" dirty="0" smtClean="0"/>
              <a:t>بلغت </a:t>
            </a:r>
            <a:r>
              <a:rPr lang="ar-SA" sz="1000" dirty="0" smtClean="0"/>
              <a:t>23.2 </a:t>
            </a:r>
            <a:r>
              <a:rPr lang="ar-SA" sz="1000" dirty="0" smtClean="0"/>
              <a:t>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684 </a:t>
            </a:r>
            <a:r>
              <a:rPr lang="ar-SA" sz="1000" dirty="0" smtClean="0"/>
              <a:t>فلس</a:t>
            </a:r>
            <a:r>
              <a:rPr lang="ar-SA" sz="1000" dirty="0"/>
              <a:t> </a:t>
            </a:r>
            <a:r>
              <a:rPr lang="ar-SA" sz="1000" dirty="0" smtClean="0"/>
              <a:t>مرتفعا بنسبة </a:t>
            </a:r>
            <a:r>
              <a:rPr lang="ar-SA" sz="1000" dirty="0" smtClean="0"/>
              <a:t>0.9%.</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5,898</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5,249</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2,713</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502204033"/>
              </p:ext>
            </p:extLst>
          </p:nvPr>
        </p:nvGraphicFramePr>
        <p:xfrm>
          <a:off x="152400" y="1138238"/>
          <a:ext cx="6591300" cy="4029075"/>
        </p:xfrm>
        <a:graphic>
          <a:graphicData uri="http://schemas.openxmlformats.org/presentationml/2006/ole">
            <mc:AlternateContent xmlns:mc="http://schemas.openxmlformats.org/markup-compatibility/2006">
              <mc:Choice xmlns:v="urn:schemas-microsoft-com:vml" Requires="v">
                <p:oleObj spid="_x0000_s136646"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38238"/>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370393272"/>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647"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a:t>
            </a:r>
            <a:r>
              <a:rPr lang="ar-SA" sz="1000" dirty="0"/>
              <a:t>أ</a:t>
            </a:r>
            <a:r>
              <a:rPr lang="ar-SA" sz="1000" dirty="0" smtClean="0"/>
              <a:t>لافكو لتمويل شراء وتأجير الطائرات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9.3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216</a:t>
            </a:r>
            <a:r>
              <a:rPr lang="ar-KW" sz="1000" dirty="0" smtClean="0"/>
              <a:t> </a:t>
            </a:r>
            <a:r>
              <a:rPr lang="ar-SA" sz="1000" dirty="0" smtClean="0"/>
              <a:t>فلس مرتفعا بنسبة 2.9%</a:t>
            </a:r>
            <a:r>
              <a:rPr lang="ar-KW" sz="1000" dirty="0" smtClean="0"/>
              <a:t>، </a:t>
            </a:r>
            <a:r>
              <a:rPr lang="ar-SA" sz="1000" dirty="0" smtClean="0"/>
              <a:t>وجاء سهم شركة عقارات الكويت بالمركز الثاني </a:t>
            </a:r>
            <a:r>
              <a:rPr lang="ar-SA" sz="1000" dirty="0"/>
              <a:t>بقيمة تداول </a:t>
            </a:r>
            <a:r>
              <a:rPr lang="ar-SA" sz="1000" dirty="0" smtClean="0"/>
              <a:t>بلغت 8.5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112 </a:t>
            </a:r>
            <a:r>
              <a:rPr lang="ar-SA" sz="1000" dirty="0"/>
              <a:t>فلس </a:t>
            </a:r>
            <a:r>
              <a:rPr lang="ar-SA" sz="1000" dirty="0" smtClean="0"/>
              <a:t>مرتفعا </a:t>
            </a:r>
            <a:r>
              <a:rPr lang="ar-SA" sz="1000" dirty="0"/>
              <a:t>بنسبة </a:t>
            </a:r>
            <a:r>
              <a:rPr lang="ar-SA" sz="1000" dirty="0" smtClean="0"/>
              <a:t>2.8%، ثم جاء </a:t>
            </a:r>
            <a:r>
              <a:rPr lang="ar-SA" sz="1000" dirty="0"/>
              <a:t>سهم</a:t>
            </a:r>
            <a:r>
              <a:rPr lang="ar-KW" sz="1000" dirty="0"/>
              <a:t> </a:t>
            </a:r>
            <a:r>
              <a:rPr lang="ar-SA" sz="1000" dirty="0"/>
              <a:t>شركة أعيان للإجارة والإستثمار بالمركز </a:t>
            </a:r>
            <a:r>
              <a:rPr lang="ar-SA" sz="1000" dirty="0" smtClean="0"/>
              <a:t>الثالث </a:t>
            </a:r>
            <a:r>
              <a:rPr lang="ar-SA" sz="1000" dirty="0"/>
              <a:t>بقيمة تداول بلغ</a:t>
            </a:r>
            <a:r>
              <a:rPr lang="ar-KW" sz="1000" dirty="0"/>
              <a:t>ت</a:t>
            </a:r>
            <a:r>
              <a:rPr lang="ar-SA" sz="1000" dirty="0"/>
              <a:t> </a:t>
            </a:r>
            <a:r>
              <a:rPr lang="ar-SA" sz="1000" dirty="0" smtClean="0"/>
              <a:t>5.4 مليون د.ك</a:t>
            </a:r>
            <a:r>
              <a:rPr lang="ar-KW" sz="1000" dirty="0" smtClean="0"/>
              <a:t> </a:t>
            </a:r>
            <a:r>
              <a:rPr lang="ar-SA" sz="1000" dirty="0"/>
              <a:t>لينهي بذلك </a:t>
            </a:r>
            <a:r>
              <a:rPr lang="ar-KW" sz="1000" dirty="0"/>
              <a:t>تداولات الأسبوع </a:t>
            </a:r>
            <a:r>
              <a:rPr lang="ar-SA" sz="1000" dirty="0" smtClean="0"/>
              <a:t>على استقرار عند </a:t>
            </a:r>
            <a:r>
              <a:rPr lang="ar-SA" sz="1000" dirty="0"/>
              <a:t>سعر </a:t>
            </a:r>
            <a:r>
              <a:rPr lang="ar-SA" sz="1000" dirty="0" smtClean="0"/>
              <a:t>96 فلس.</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626</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427</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60901359"/>
              </p:ext>
            </p:extLst>
          </p:nvPr>
        </p:nvGraphicFramePr>
        <p:xfrm>
          <a:off x="166689" y="1150938"/>
          <a:ext cx="6577012" cy="2314575"/>
        </p:xfrm>
        <a:graphic>
          <a:graphicData uri="http://schemas.openxmlformats.org/presentationml/2006/ole">
            <mc:AlternateContent xmlns:mc="http://schemas.openxmlformats.org/markup-compatibility/2006">
              <mc:Choice xmlns:v="urn:schemas-microsoft-com:vml" Requires="v">
                <p:oleObj spid="_x0000_s134925"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36584051"/>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4926"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989227569"/>
              </p:ext>
            </p:extLst>
          </p:nvPr>
        </p:nvGraphicFramePr>
        <p:xfrm>
          <a:off x="157163" y="3673475"/>
          <a:ext cx="6591300" cy="2314575"/>
        </p:xfrm>
        <a:graphic>
          <a:graphicData uri="http://schemas.openxmlformats.org/presentationml/2006/ole">
            <mc:AlternateContent xmlns:mc="http://schemas.openxmlformats.org/markup-compatibility/2006">
              <mc:Choice xmlns:v="urn:schemas-microsoft-com:vml" Requires="v">
                <p:oleObj spid="_x0000_s137869"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9130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32525319"/>
              </p:ext>
            </p:extLst>
          </p:nvPr>
        </p:nvGraphicFramePr>
        <p:xfrm>
          <a:off x="161924" y="1150938"/>
          <a:ext cx="6591301" cy="2314575"/>
        </p:xfrm>
        <a:graphic>
          <a:graphicData uri="http://schemas.openxmlformats.org/presentationml/2006/ole">
            <mc:AlternateContent xmlns:mc="http://schemas.openxmlformats.org/markup-compatibility/2006">
              <mc:Choice xmlns:v="urn:schemas-microsoft-com:vml" Requires="v">
                <p:oleObj spid="_x0000_s137870"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61924" y="1150938"/>
                        <a:ext cx="6591301"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43950622"/>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37871"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17643</TotalTime>
  <Words>1388</Words>
  <Application>Microsoft Office PowerPoint</Application>
  <PresentationFormat>On-screen Show (4:3)</PresentationFormat>
  <Paragraphs>72</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3654</cp:revision>
  <cp:lastPrinted>2019-01-10T11:21:43Z</cp:lastPrinted>
  <dcterms:created xsi:type="dcterms:W3CDTF">2015-01-14T07:25:06Z</dcterms:created>
  <dcterms:modified xsi:type="dcterms:W3CDTF">2020-12-17T12:41:18Z</dcterms:modified>
</cp:coreProperties>
</file>